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0" r:id="rId2"/>
    <p:sldId id="287" r:id="rId3"/>
    <p:sldId id="303" r:id="rId4"/>
    <p:sldId id="311" r:id="rId5"/>
    <p:sldId id="313" r:id="rId6"/>
    <p:sldId id="299" r:id="rId7"/>
    <p:sldId id="315" r:id="rId8"/>
    <p:sldId id="298" r:id="rId9"/>
    <p:sldId id="290" r:id="rId10"/>
    <p:sldId id="300" r:id="rId11"/>
    <p:sldId id="314" r:id="rId12"/>
    <p:sldId id="318" r:id="rId13"/>
    <p:sldId id="307" r:id="rId14"/>
    <p:sldId id="316" r:id="rId15"/>
    <p:sldId id="31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1C0F9-02F2-4F29-A742-9CB78C1BA95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1CC42-333A-493F-80D0-282F1024F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04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FB77-7B91-4D6C-840D-55D2A9E324A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CBAFB2-7681-4481-83C9-69135F265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FB77-7B91-4D6C-840D-55D2A9E324A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FB2-7681-4481-83C9-69135F2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FB77-7B91-4D6C-840D-55D2A9E324A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FB2-7681-4481-83C9-69135F2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49FB77-7B91-4D6C-840D-55D2A9E324A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CBAFB2-7681-4481-83C9-69135F265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FB77-7B91-4D6C-840D-55D2A9E324A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FB2-7681-4481-83C9-69135F265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FB77-7B91-4D6C-840D-55D2A9E324A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FB2-7681-4481-83C9-69135F265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FB2-7681-4481-83C9-69135F265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FB77-7B91-4D6C-840D-55D2A9E324A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FB77-7B91-4D6C-840D-55D2A9E324A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FB2-7681-4481-83C9-69135F265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FB77-7B91-4D6C-840D-55D2A9E324A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FB2-7681-4481-83C9-69135F2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49FB77-7B91-4D6C-840D-55D2A9E324A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CBAFB2-7681-4481-83C9-69135F265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FB77-7B91-4D6C-840D-55D2A9E324A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CBAFB2-7681-4481-83C9-69135F265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49FB77-7B91-4D6C-840D-55D2A9E324A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CBAFB2-7681-4481-83C9-69135F265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3;&#1080;&#1073;&#1083;&#1080;&#1086;&#1090;&#1077;&#1082;&#1072;1\Documents\media\image1.jpe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8DC0~1\AppData\Local\Temp\FineReader11\media\image6.jpe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690" t="11191" b="57460"/>
          <a:stretch>
            <a:fillRect/>
          </a:stretch>
        </p:blipFill>
        <p:spPr bwMode="auto">
          <a:xfrm rot="19984451">
            <a:off x="285543" y="579795"/>
            <a:ext cx="2388392" cy="12225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255" y="173871"/>
            <a:ext cx="8712968" cy="63367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Обзор учебной литературы и периодических изданий по специальности</a:t>
            </a:r>
          </a:p>
          <a:p>
            <a:pPr algn="ctr">
              <a:buNone/>
            </a:pP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23.02.03 Техническое</a:t>
            </a:r>
          </a:p>
          <a:p>
            <a:pPr algn="ctr">
              <a:buNone/>
            </a:pP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обслуживание</a:t>
            </a:r>
          </a:p>
          <a:p>
            <a:pPr algn="ctr">
              <a:buNone/>
            </a:pP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 ремонт</a:t>
            </a:r>
          </a:p>
          <a:p>
            <a:pPr algn="ctr">
              <a:buNone/>
            </a:pP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автомобильного </a:t>
            </a:r>
          </a:p>
          <a:p>
            <a:pPr algn="ctr">
              <a:buNone/>
            </a:pP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4908" t="54563" r="6751" b="13938"/>
          <a:stretch>
            <a:fillRect/>
          </a:stretch>
        </p:blipFill>
        <p:spPr bwMode="auto">
          <a:xfrm>
            <a:off x="5508104" y="188640"/>
            <a:ext cx="2277573" cy="1265318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55730" t="13320" r="7924" b="49254"/>
          <a:stretch>
            <a:fillRect/>
          </a:stretch>
        </p:blipFill>
        <p:spPr bwMode="auto">
          <a:xfrm rot="1914927">
            <a:off x="435442" y="2639993"/>
            <a:ext cx="1883465" cy="150677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53307" t="56984" r="5501" b="8709"/>
          <a:stretch>
            <a:fillRect/>
          </a:stretch>
        </p:blipFill>
        <p:spPr bwMode="auto">
          <a:xfrm rot="1655802">
            <a:off x="283691" y="5046551"/>
            <a:ext cx="1987649" cy="128612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14538" t="66340" r="56385" b="5590"/>
          <a:stretch>
            <a:fillRect/>
          </a:stretch>
        </p:blipFill>
        <p:spPr bwMode="auto">
          <a:xfrm rot="1829583">
            <a:off x="6686420" y="4632938"/>
            <a:ext cx="2040364" cy="153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ИЛЛЮСТРИРОВАННЫЙ НАУЧНО - ТЕХНИЧЕСКИЙ ЖУРНАЛ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imag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647">
            <a:off x="1365339" y="1903120"/>
            <a:ext cx="3205037" cy="4263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ag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600">
            <a:off x="4917020" y="1955041"/>
            <a:ext cx="3199180" cy="422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Издаётся с 1923 года.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много печатается материала, посвящённого проблемам автомобильного транспорта: экономика, пассажирские перевозки, безопасность движения. Можно найти материал, касающийся автомобильных выставок. Где и когда проводятся, кем организованы и чему посвящены.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4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pPr marL="266700" indent="-266700" algn="ctr"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ТЕМЫ, КОТОРЫЕ ОТРАЖАЕТ НА СВОИХ СТРАНИЦАХ  ЖУРНАЛ:</a:t>
            </a:r>
          </a:p>
          <a:p>
            <a:pPr marL="266700" indent="-266700" algn="ctr">
              <a:buNone/>
            </a:pPr>
            <a:endParaRPr lang="ru-RU" alt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1.ЮБИЛЕЙ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2.ЭКОНОМИКА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АВТОМОБИЛЬНАЯ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ПРОМЫШЛЕННОСТЬ</a:t>
            </a:r>
          </a:p>
          <a:p>
            <a:pPr marL="266700" indent="-26670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РУБЕЖОМ</a:t>
            </a:r>
          </a:p>
          <a:p>
            <a:pPr marL="266700" indent="-26670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ЭКОЛОГИЯ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ДОРОГИ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ОФИЦИАЛЬНЫЕ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Издается с января  2015 года </a:t>
            </a:r>
            <a:b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Периодичность  1 раз в месяц </a:t>
            </a: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0" dirty="0">
                <a:ln>
                  <a:noFill/>
                </a:ln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spc="0" dirty="0">
                <a:ln>
                  <a:noFill/>
                </a:ln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4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403">
            <a:off x="825666" y="1415156"/>
            <a:ext cx="381635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1749">
            <a:off x="5509352" y="1830537"/>
            <a:ext cx="2664296" cy="38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marL="0" indent="0" algn="ctr" fontAlgn="base">
              <a:spcAft>
                <a:spcPct val="0"/>
              </a:spcAft>
              <a:buClr>
                <a:srgbClr val="F0A22E"/>
              </a:buClr>
              <a:buSzPct val="70000"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Производственно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– практический журнал</a:t>
            </a:r>
          </a:p>
          <a:p>
            <a:pPr marL="0" indent="0" algn="ctr" fontAlgn="base">
              <a:spcAft>
                <a:spcPct val="0"/>
              </a:spcAft>
              <a:buClr>
                <a:srgbClr val="F0A22E"/>
              </a:buClr>
              <a:buSzPct val="70000"/>
              <a:buNone/>
            </a:pP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 fontAlgn="base">
              <a:spcAft>
                <a:spcPct val="0"/>
              </a:spcAft>
              <a:buClr>
                <a:srgbClr val="F0A22E"/>
              </a:buClr>
              <a:buSzPct val="70000"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страницах журнала можно узнать как правильно оформлять документы по технике безопасности,  рассмотрены  примеры различных ситуации на производстве, много наглядных пособий.</a:t>
            </a:r>
          </a:p>
          <a:p>
            <a:pPr marL="0" indent="361950" algn="just" fontAlgn="base">
              <a:spcAft>
                <a:spcPct val="0"/>
              </a:spcAft>
              <a:buClr>
                <a:srgbClr val="F0A22E"/>
              </a:buClr>
              <a:buSzPct val="70000"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является настольной книгой для  специалиста по охране труда. Здесь можно найти интересные темы с конкретными примерами, документами, разъяснениями.</a:t>
            </a:r>
          </a:p>
          <a:p>
            <a:pPr marL="0" indent="361950" algn="just" fontAlgn="base">
              <a:spcAft>
                <a:spcPct val="0"/>
              </a:spcAft>
              <a:buClr>
                <a:srgbClr val="F0A22E"/>
              </a:buClr>
              <a:buSzPct val="70000"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журналу прилагается ежемесячное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приложение.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7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 ЖУРНАЛА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МЕДИЦИНА И ОХРАНА ТРУДА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БЕЗОПАСНЫЙ ТРУД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ДОКУМЕНТЫ ПО ОТ И ПБ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МЕНЕДЖМЕНТ ОХРАНЫ ТРУДА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ПБ НА ПРЕДПРИЯТИИ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СПЕЦПРОЕКТ: ОБУЧЕНИЕ В КЕЙСАХ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БАНК ИНСТРУКЦИЙ ПО ОХРАНЕ ТРУДА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897816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5832649"/>
          </a:xfrm>
        </p:spPr>
        <p:txBody>
          <a:bodyPr>
            <a:noAutofit/>
          </a:bodyPr>
          <a:lstStyle/>
          <a:p>
            <a:pPr marL="0" marR="12700" indent="0" algn="just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Calibri"/>
              </a:rPr>
              <a:t>Автомобиль </a:t>
            </a:r>
            <a:r>
              <a:rPr lang="ru-RU" sz="2000" b="1" dirty="0">
                <a:latin typeface="Times New Roman"/>
                <a:ea typeface="Calibri"/>
              </a:rPr>
              <a:t>— самое распространенное в современном мире механическое транспортное средство</a:t>
            </a:r>
            <a:r>
              <a:rPr lang="ru-RU" sz="2000" b="1" dirty="0" smtClean="0">
                <a:latin typeface="Times New Roman"/>
                <a:ea typeface="Calibri"/>
              </a:rPr>
              <a:t>. Попытки </a:t>
            </a:r>
            <a:r>
              <a:rPr lang="ru-RU" sz="2000" b="1" dirty="0">
                <a:latin typeface="Times New Roman"/>
                <a:ea typeface="Calibri"/>
              </a:rPr>
              <a:t>создать самодвижущуюся тележку предприни­мались с XVIII века. В России над проектом такой повозки работал изобретатель И.П. Кулибин</a:t>
            </a:r>
            <a:r>
              <a:rPr lang="ru-RU" sz="2000" b="1" dirty="0" smtClean="0">
                <a:latin typeface="Times New Roman"/>
                <a:ea typeface="Calibri"/>
              </a:rPr>
              <a:t>. В </a:t>
            </a:r>
            <a:r>
              <a:rPr lang="ru-RU" sz="2000" b="1" dirty="0">
                <a:latin typeface="Times New Roman"/>
                <a:ea typeface="Calibri"/>
              </a:rPr>
              <a:t>1770 году французский изобретатель Н</a:t>
            </a:r>
            <a:r>
              <a:rPr lang="ru-RU" sz="2000" b="1" dirty="0" smtClean="0">
                <a:latin typeface="Times New Roman"/>
                <a:ea typeface="Calibri"/>
              </a:rPr>
              <a:t>. - Ж</a:t>
            </a:r>
            <a:r>
              <a:rPr lang="ru-RU" sz="2000" b="1" dirty="0">
                <a:latin typeface="Times New Roman"/>
                <a:ea typeface="Calibri"/>
              </a:rPr>
              <a:t>. </a:t>
            </a:r>
            <a:r>
              <a:rPr lang="ru-RU" sz="2000" b="1" dirty="0" err="1">
                <a:latin typeface="Times New Roman"/>
                <a:ea typeface="Calibri"/>
              </a:rPr>
              <a:t>Кюньо</a:t>
            </a:r>
            <a:r>
              <a:rPr lang="ru-RU" sz="2000" b="1" dirty="0">
                <a:latin typeface="Times New Roman"/>
                <a:ea typeface="Calibri"/>
              </a:rPr>
              <a:t> построил паровой трехколесный тягач, который явился предшественником не только автомобиля, но и паровоза. Однако па­ровые повозки были тяжелыми, неудобными для использования на обычных дорогах и распространения не получили</a:t>
            </a:r>
            <a:r>
              <a:rPr lang="ru-RU" sz="2000" b="1" dirty="0" smtClean="0">
                <a:latin typeface="Times New Roman"/>
                <a:ea typeface="Calibri"/>
              </a:rPr>
              <a:t>. Появление </a:t>
            </a:r>
            <a:r>
              <a:rPr lang="ru-RU" sz="2000" b="1" dirty="0">
                <a:latin typeface="Times New Roman"/>
                <a:ea typeface="Calibri"/>
              </a:rPr>
              <a:t>двигателя внутреннего сгорания, легкого и сравнительно мощного, открыло широкие возможности для развития автомобиля. И в 1885 году немецкий изобретатель Г. </a:t>
            </a:r>
            <a:r>
              <a:rPr lang="ru-RU" sz="2000" b="1" dirty="0" err="1">
                <a:latin typeface="Times New Roman"/>
                <a:ea typeface="Calibri"/>
              </a:rPr>
              <a:t>Даймлер</a:t>
            </a:r>
            <a:r>
              <a:rPr lang="ru-RU" sz="2000" b="1" dirty="0">
                <a:latin typeface="Times New Roman"/>
                <a:ea typeface="Calibri"/>
              </a:rPr>
              <a:t> создал первый мотоцикл с бензиновым двигателем, а уже в 1886 году немецкий изобретатель </a:t>
            </a:r>
            <a:r>
              <a:rPr lang="ru-RU" sz="2000" b="1" dirty="0" smtClean="0">
                <a:latin typeface="Times New Roman"/>
                <a:ea typeface="Calibri"/>
              </a:rPr>
              <a:t>           К</a:t>
            </a:r>
            <a:r>
              <a:rPr lang="ru-RU" sz="2000" b="1" dirty="0">
                <a:latin typeface="Times New Roman"/>
                <a:ea typeface="Calibri"/>
              </a:rPr>
              <a:t>. </a:t>
            </a:r>
            <a:r>
              <a:rPr lang="ru-RU" sz="2000" b="1" dirty="0" err="1">
                <a:latin typeface="Times New Roman"/>
                <a:ea typeface="Calibri"/>
              </a:rPr>
              <a:t>Бенц</a:t>
            </a:r>
            <a:r>
              <a:rPr lang="ru-RU" sz="2000" b="1" dirty="0">
                <a:latin typeface="Times New Roman"/>
                <a:ea typeface="Calibri"/>
              </a:rPr>
              <a:t> построил трехколесный автомобиль</a:t>
            </a:r>
            <a:r>
              <a:rPr lang="ru-RU" sz="2000" b="1" dirty="0" smtClean="0">
                <a:latin typeface="Times New Roman"/>
                <a:ea typeface="Calibri"/>
              </a:rPr>
              <a:t>. Началось </a:t>
            </a:r>
            <a:r>
              <a:rPr lang="ru-RU" sz="2000" b="1" dirty="0">
                <a:latin typeface="Times New Roman"/>
                <a:ea typeface="Calibri"/>
              </a:rPr>
              <a:t>промышленное производство автомобилей в Европе</a:t>
            </a:r>
            <a:r>
              <a:rPr lang="ru-RU" sz="2000" b="1" spc="100" dirty="0" smtClean="0">
                <a:latin typeface="Times New Roman"/>
                <a:ea typeface="Calibri"/>
              </a:rPr>
              <a:t>, а </a:t>
            </a:r>
            <a:r>
              <a:rPr lang="ru-RU" sz="2000" b="1" spc="100" dirty="0">
                <a:latin typeface="Times New Roman"/>
                <a:ea typeface="Calibri"/>
              </a:rPr>
              <a:t>в</a:t>
            </a:r>
            <a:r>
              <a:rPr lang="ru-RU" sz="2000" b="1" dirty="0">
                <a:latin typeface="Times New Roman"/>
                <a:ea typeface="Calibri"/>
              </a:rPr>
              <a:t> 1892 году американский изобретатель Г. Форд пост­роил автомобиль конвейерной сборки. В России автомобили начали собирать в 1890 году из импортных деталей на заво­дах «Фрезе и </a:t>
            </a:r>
            <a:r>
              <a:rPr lang="ru-RU" sz="2000" b="1" spc="100" dirty="0">
                <a:latin typeface="Times New Roman"/>
                <a:ea typeface="Calibri"/>
              </a:rPr>
              <a:t>К</a:t>
            </a:r>
            <a:r>
              <a:rPr lang="ru-RU" sz="2000" b="1" spc="100" baseline="30000" dirty="0">
                <a:latin typeface="Times New Roman"/>
                <a:ea typeface="Calibri"/>
              </a:rPr>
              <a:t>0</a:t>
            </a:r>
            <a:r>
              <a:rPr lang="ru-RU" sz="2000" b="1" spc="100" dirty="0">
                <a:latin typeface="Times New Roman"/>
                <a:ea typeface="Calibri"/>
              </a:rPr>
              <a:t>».</a:t>
            </a:r>
            <a:r>
              <a:rPr lang="ru-RU" sz="2000" b="1" dirty="0">
                <a:latin typeface="Times New Roman"/>
                <a:ea typeface="Calibri"/>
              </a:rPr>
              <a:t> В 1908 году началась сборка автомобилей на Русско-Балтийском вагонном заводе в Риге сначала из импортных деталей, а затем из деталей отечествен­ного производства.</a:t>
            </a:r>
            <a:endParaRPr lang="ru-RU" sz="2000" b="1" dirty="0">
              <a:effectLst/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успешной эксплуатации, ремонта и обслуживания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автомобилей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необходимы как теоретические, так и практические знания. Студенты учреждений среднего профессионального образования начинают изучать устройство автомобилей в аудиториях,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продолжают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изучение в лабораториях и завершают практическими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занятиями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автотранспортных предприятиях и в ремонтных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мастерских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 прохождении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1268760"/>
            <a:ext cx="5544616" cy="56886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создан в соответствии с Федеральным государственным образова­тельным стандартом среднего профессионального образования для всех техни­ческих специальностей для изучения дисциплины естественно-научного цикла «Информационные технологии в профессиональной деятельности». Приведены базовые понятия по информационным технологиям. Рассмотре­ны возможности практического применения в профессиональной деятельности программ офисного пакета MS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2007, программ обработки графических изображений, программ САПР, компьютерных справочно-правовых систем на примере системы ГАРАНТ ЭКСПЕРТ 2010, программ работы в сети Интернет.  Данный учебник является частью учебно-методического комплекта для среднего профессионального образования для технических специ­альностей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.».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79296" cy="136815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200" b="1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>Михеева, Е. В. Информационные технологии в профессиональной деятельности </a:t>
            </a:r>
            <a:r>
              <a:rPr lang="ru-RU" sz="2200" b="1" spc="5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. Технические специальности </a:t>
            </a:r>
            <a:r>
              <a:rPr lang="ru-RU" sz="2200" b="1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>[Текст]:учеб./Е .В. Михеева, О.И. Титова.- 3-е изд. стер. – М.: - Академия, 2016. – 416 с.</a:t>
            </a:r>
            <a:r>
              <a:rPr lang="ru-RU" sz="1800" spc="0" dirty="0" smtClean="0">
                <a:ln>
                  <a:noFill/>
                </a:ln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1800" spc="0" dirty="0" smtClean="0">
                <a:ln>
                  <a:noFill/>
                </a:ln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2" descr="C:\Users\библиотека1\Documents\media\image1.jpe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096344" cy="456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94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3848" y="1124744"/>
            <a:ext cx="5482951" cy="497125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издании излагаются </a:t>
            </a:r>
            <a:r>
              <a:rPr lang="ru-RU" sz="9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вопросы экологии и специфические аспекты экологии </a:t>
            </a:r>
            <a:r>
              <a:rPr lang="ru-RU" sz="9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транспорта. </a:t>
            </a:r>
            <a:r>
              <a:rPr lang="ru-RU" sz="9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внимание уделено глобальным экологическим проблемам и усилиям государств мира по их решению. Показана связь экологии и здоровья человека. Основной акцент в книге сделан на влияние транспортно-дорожного комплекса на окружающую среду и управление экологической деятельностью. Подробно рассмотрены мероприятия по повышению </a:t>
            </a:r>
            <a:r>
              <a:rPr lang="ru-RU" sz="9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экологичности</a:t>
            </a:r>
            <a:r>
              <a:rPr lang="ru-RU" sz="9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транспортных средств и </a:t>
            </a:r>
            <a:r>
              <a:rPr lang="ru-RU" sz="9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экозащитные</a:t>
            </a:r>
            <a:r>
              <a:rPr lang="ru-RU" sz="9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 Содержит практикум с тестами и практическими заданиями по каждой главе учебника</a:t>
            </a:r>
            <a:r>
              <a:rPr lang="ru-RU" sz="9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9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</a:t>
            </a:r>
            <a:r>
              <a:rPr lang="ru-RU" sz="9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учебника, студент должен освоить: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9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владение </a:t>
            </a:r>
            <a:r>
              <a:rPr lang="ru-RU" sz="9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комплексным видением глобальных экологических проблем и современной экологической ситуации в мире;</a:t>
            </a:r>
          </a:p>
          <a:p>
            <a:pPr marL="0" indent="0" algn="just">
              <a:buNone/>
            </a:pPr>
            <a:r>
              <a:rPr lang="ru-RU" sz="9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владение </a:t>
            </a:r>
            <a:r>
              <a:rPr lang="ru-RU" sz="9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о современных научных исследованиях в области воздействия транспорта на экологические </a:t>
            </a:r>
            <a:r>
              <a:rPr lang="ru-RU" sz="9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системы;</a:t>
            </a:r>
          </a:p>
          <a:p>
            <a:pPr marL="0" indent="0" algn="just">
              <a:buNone/>
            </a:pPr>
            <a:r>
              <a:rPr lang="ru-RU" sz="9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владение системным мышлением, позволяющим с учетом законов экологии придерживаться этических ценностей и здорового образа жизни;</a:t>
            </a:r>
          </a:p>
          <a:p>
            <a:pPr marL="0" indent="0" algn="just">
              <a:buNone/>
            </a:pPr>
            <a:r>
              <a:rPr lang="ru-RU" sz="9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понимание </a:t>
            </a:r>
            <a:r>
              <a:rPr lang="ru-RU" sz="9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тесной взаимосвязи теоретических положений экологии как науки и их практической реализации в профессиональной деятельности</a:t>
            </a:r>
            <a:r>
              <a:rPr lang="ru-RU" sz="9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  <a:tabLst>
                <a:tab pos="190500" algn="l"/>
              </a:tabLst>
            </a:pPr>
            <a:r>
              <a:rPr lang="ru-RU" sz="2200" b="1" dirty="0">
                <a:effectLst/>
                <a:latin typeface="Times New Roman"/>
                <a:ea typeface="Times New Roman"/>
              </a:rPr>
              <a:t>Павлов, Е. И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. Общая </a:t>
            </a:r>
            <a:r>
              <a:rPr lang="ru-RU" sz="2200" b="1" dirty="0">
                <a:effectLst/>
                <a:latin typeface="Times New Roman"/>
                <a:ea typeface="Times New Roman"/>
              </a:rPr>
              <a:t>экология и экология транспорта [Текст]:учеб. и практикум для СПО/Е. И. Павлов, В.К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Новиков. </a:t>
            </a:r>
            <a:r>
              <a:rPr lang="ru-RU" sz="2200" b="1" dirty="0">
                <a:effectLst/>
                <a:latin typeface="Times New Roman"/>
                <a:ea typeface="Times New Roman"/>
              </a:rPr>
              <a:t>– 5-е изд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200" b="1" dirty="0" err="1" smtClean="0">
                <a:effectLst/>
                <a:latin typeface="Times New Roman"/>
                <a:ea typeface="Times New Roman"/>
              </a:rPr>
              <a:t>перераб</a:t>
            </a:r>
            <a:r>
              <a:rPr lang="ru-RU" sz="2200" b="1" dirty="0">
                <a:effectLst/>
                <a:latin typeface="Times New Roman"/>
                <a:ea typeface="Times New Roman"/>
              </a:rPr>
              <a:t>. и доп. – М.: </a:t>
            </a:r>
            <a:r>
              <a:rPr lang="ru-RU" sz="2200" b="1" dirty="0" err="1">
                <a:effectLst/>
                <a:latin typeface="Times New Roman"/>
                <a:ea typeface="Times New Roman"/>
              </a:rPr>
              <a:t>Юрайт</a:t>
            </a:r>
            <a:r>
              <a:rPr lang="ru-RU" sz="2200" b="1" dirty="0">
                <a:effectLst/>
                <a:latin typeface="Times New Roman"/>
                <a:ea typeface="Times New Roman"/>
              </a:rPr>
              <a:t>, 2017. – 480 с</a:t>
            </a:r>
            <a:r>
              <a:rPr lang="ru-RU" sz="2700" b="1" dirty="0" smtClean="0">
                <a:effectLst/>
                <a:latin typeface="Times New Roman"/>
                <a:ea typeface="Times New Roman"/>
              </a:rPr>
              <a:t>.</a:t>
            </a:r>
            <a:r>
              <a:rPr lang="ru-RU" sz="18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effectLst/>
                <a:latin typeface="Times New Roman"/>
                <a:ea typeface="Times New Roman"/>
              </a:rPr>
            </a:br>
            <a:endParaRPr lang="ru-RU" sz="1800" b="1" dirty="0"/>
          </a:p>
        </p:txBody>
      </p:sp>
      <p:pic>
        <p:nvPicPr>
          <p:cNvPr id="1026" name="Picture 2" descr="C:\Users\18DC0~1\AppData\Local\Temp\FineReader11\media\image6.jpe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92261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39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579296" cy="144016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effectLst/>
                <a:latin typeface="Times New Roman"/>
                <a:ea typeface="Calibri"/>
                <a:cs typeface="Times New Roman"/>
              </a:rPr>
              <a:t>Покровский,  Б. С.  Основы слесарных и сборочных </a:t>
            </a:r>
            <a:r>
              <a:rPr lang="ru-RU" sz="2200" b="1" dirty="0" smtClean="0">
                <a:effectLst/>
                <a:latin typeface="Times New Roman"/>
                <a:ea typeface="Calibri"/>
                <a:cs typeface="Times New Roman"/>
              </a:rPr>
              <a:t>  работ</a:t>
            </a:r>
            <a:r>
              <a:rPr lang="ru-RU" sz="2200" b="1" dirty="0" smtClean="0">
                <a:effectLst/>
                <a:latin typeface="Times New Roman"/>
                <a:ea typeface="Times New Roman"/>
                <a:cs typeface="Times New Roman"/>
              </a:rPr>
              <a:t>[Текст</a:t>
            </a:r>
            <a:r>
              <a:rPr lang="ru-RU" sz="2200" b="1" dirty="0">
                <a:effectLst/>
                <a:latin typeface="Times New Roman"/>
                <a:ea typeface="Times New Roman"/>
                <a:cs typeface="Times New Roman"/>
              </a:rPr>
              <a:t>]:учеб</a:t>
            </a:r>
            <a:r>
              <a:rPr lang="ru-RU" sz="2200" b="1" dirty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2200" b="1" dirty="0" err="1">
                <a:effectLst/>
                <a:latin typeface="Times New Roman"/>
                <a:ea typeface="Calibri"/>
                <a:cs typeface="Times New Roman"/>
              </a:rPr>
              <a:t>пособ</a:t>
            </a:r>
            <a:r>
              <a:rPr lang="ru-RU" sz="2200" b="1" dirty="0">
                <a:effectLst/>
                <a:latin typeface="Times New Roman"/>
                <a:ea typeface="Calibri"/>
                <a:cs typeface="Times New Roman"/>
              </a:rPr>
              <a:t>./ Б. С. Покровский. — М. </a:t>
            </a:r>
            <a:r>
              <a:rPr lang="ru-RU" sz="2200" b="1" dirty="0" smtClean="0">
                <a:effectLst/>
                <a:latin typeface="Times New Roman"/>
                <a:ea typeface="Calibri"/>
                <a:cs typeface="Times New Roman"/>
              </a:rPr>
              <a:t>: ИЦ «Акаде­мия</a:t>
            </a:r>
            <a:r>
              <a:rPr lang="ru-RU" sz="2200" b="1" dirty="0">
                <a:effectLst/>
                <a:latin typeface="Times New Roman"/>
                <a:ea typeface="Calibri"/>
                <a:cs typeface="Times New Roman"/>
              </a:rPr>
              <a:t>», 2015. — 208 с.</a:t>
            </a:r>
            <a:endParaRPr lang="ru-RU" sz="2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520280" cy="38164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1484784"/>
            <a:ext cx="60486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Учебник создан в соответствии с Федеральным государственным образовательным стандартом среднего профессионального образования по профессии «Слесарь». Изложены теоретические основы выполнения слесарных операций, а также методов сборки разъемных и неразъемных соединений и обработки на металлорежущих станках, позволяющей заменить трудоемкий ручной труд механизированной обработкой. Приведены сведения о правилах выполнения слесарных и сборочных работ, о выборе инструментов, приспособлений, режимов резания, методов контроля качества сборки и контрольно-измерительных инструментов для их реализации.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студентов учреждений среднего профессионального образования.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59832" y="1484784"/>
            <a:ext cx="5637312" cy="504056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 устройство, техническое обслуживание и ремонт отечественных  грузовых и легковых автомобилей на   примере базовых моделей  как с классической, так и с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переднеприводной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схемой компоновки. Приводятся основы организации обслуживания и ремонта автомобилей.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Даны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видах, причинах возникновения, способах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обнаружения, устранения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неисправностей агрегатов, механизмов и систем автомобиля. Приведены требования по организации рабочего места, безопасности труда и противопожарным мероприятиям. Данное издание переработано с целью повышения степени усвоения учащимися излагаемого материала и дополнено элементами, входящими в учебную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программу.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219200"/>
          </a:xfrm>
        </p:spPr>
        <p:txBody>
          <a:bodyPr>
            <a:normAutofit/>
          </a:bodyPr>
          <a:lstStyle/>
          <a:p>
            <a:r>
              <a:rPr lang="ru-RU" sz="2200" b="1" dirty="0">
                <a:effectLst/>
                <a:latin typeface="Times New Roman"/>
                <a:ea typeface="Calibri"/>
                <a:cs typeface="Times New Roman"/>
              </a:rPr>
              <a:t>Чумаченко,  Ю. Т.  Автослесарь: устройство, техническое обслуживание и ремонт автомобилей</a:t>
            </a:r>
            <a:r>
              <a:rPr lang="ru-RU" sz="2200" b="1" dirty="0">
                <a:effectLst/>
                <a:latin typeface="Times New Roman"/>
                <a:ea typeface="Times New Roman"/>
                <a:cs typeface="Times New Roman"/>
              </a:rPr>
              <a:t>[Текст]: учеб.</a:t>
            </a:r>
            <a:r>
              <a:rPr lang="ru-RU" sz="2200" b="1" dirty="0">
                <a:effectLst/>
                <a:latin typeface="Times New Roman"/>
                <a:ea typeface="Calibri"/>
                <a:cs typeface="Times New Roman"/>
              </a:rPr>
              <a:t>  /Ю. Т. Чумаченко.— Ростов н/Д : Феникс, 2014. — 539 с.</a:t>
            </a:r>
            <a:endParaRPr lang="ru-RU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947" t="-198" r="4430" b="198"/>
          <a:stretch/>
        </p:blipFill>
        <p:spPr bwMode="auto">
          <a:xfrm>
            <a:off x="450434" y="1700808"/>
            <a:ext cx="2448272" cy="3714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2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/>
                <a:ea typeface="Calibri"/>
                <a:cs typeface="Times New Roman"/>
              </a:rPr>
              <a:t>Чумаченко,  Ю.Т.  Материаловедение и слесарное дело</a:t>
            </a:r>
            <a:r>
              <a:rPr lang="ru-RU" sz="2400" b="1" dirty="0">
                <a:effectLst/>
                <a:latin typeface="Times New Roman"/>
                <a:ea typeface="Times New Roman"/>
                <a:cs typeface="Times New Roman"/>
              </a:rPr>
              <a:t>[Текст]:учеб</a:t>
            </a:r>
            <a:r>
              <a:rPr lang="ru-RU" sz="2400" b="1" dirty="0">
                <a:effectLst/>
                <a:latin typeface="Times New Roman"/>
                <a:ea typeface="Calibri"/>
                <a:cs typeface="Times New Roman"/>
              </a:rPr>
              <a:t>./ Ю. Т. Чумаченко.  – Ростов н/Д:  Феникс, 2014. — 395 с.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520280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1268760"/>
            <a:ext cx="59766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учебном пособии приведены основные сведения о строении, физико-механических и технологических свойствах материалов, изложены вопросы термической обработки металлов и сплавов, правила выполнения основных видов слесарной обработки металлов, виды инструмента для каждой слесарной операции, приемы их выполнения и методы организации рабочего места. Кроме того, приведены правила пользования основным измерительным инструментом. Содержится информация о полимерных, композиционных и неметаллических материалах, а также рассмотрены эксплуатационные качества горюче-смазочных материалов.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0853" y="2492896"/>
            <a:ext cx="88422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ПЕРИОДИЧЕСКИЕ   ИЗДАНИЯ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1081</TotalTime>
  <Words>1099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Михеева, Е. В. Информационные технологии в профессиональной деятельности . Технические специальности [Текст]:учеб./Е .В. Михеева, О.И. Титова.- 3-е изд. стер. – М.: - Академия, 2016. – 416 с. </vt:lpstr>
      <vt:lpstr>Павлов, Е. И. Общая экология и экология транспорта [Текст]:учеб. и практикум для СПО/Е. И. Павлов, В.К Новиков. – 5-е изд. перераб. и доп. – М.: Юрайт, 2017. – 480 с. </vt:lpstr>
      <vt:lpstr>Покровский,  Б. С.  Основы слесарных и сборочных   работ[Текст]:учеб. пособ./ Б. С. Покровский. — М. : ИЦ «Акаде­мия», 2015. — 208 с.</vt:lpstr>
      <vt:lpstr>Чумаченко,  Ю. Т.  Автослесарь: устройство, техническое обслуживание и ремонт автомобилей[Текст]: учеб.  /Ю. Т. Чумаченко.— Ростов н/Д : Феникс, 2014. — 539 с.</vt:lpstr>
      <vt:lpstr>Чумаченко,  Ю.Т.  Материаловедение и слесарное дело[Текст]:учеб./ Ю. Т. Чумаченко.  – Ростов н/Д:  Феникс, 2014. — 395 с.</vt:lpstr>
      <vt:lpstr>Слайд 9</vt:lpstr>
      <vt:lpstr>Слайд 10</vt:lpstr>
      <vt:lpstr>Слайд 11</vt:lpstr>
      <vt:lpstr>Слайд 12</vt:lpstr>
      <vt:lpstr>Издается с января  2015 года  Периодичность  1 раз в месяц   </vt:lpstr>
      <vt:lpstr>Слайд 14</vt:lpstr>
      <vt:lpstr>СОДЕРЖАНИЕ   ЖУРНАЛА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библиотека1</dc:creator>
  <cp:lastModifiedBy>Авилкина В.В.</cp:lastModifiedBy>
  <cp:revision>133</cp:revision>
  <dcterms:created xsi:type="dcterms:W3CDTF">2014-09-11T04:58:22Z</dcterms:created>
  <dcterms:modified xsi:type="dcterms:W3CDTF">2019-03-04T06:20:30Z</dcterms:modified>
</cp:coreProperties>
</file>