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1" r:id="rId9"/>
    <p:sldMasterId id="2147483764" r:id="rId10"/>
    <p:sldMasterId id="2147483777" r:id="rId11"/>
    <p:sldMasterId id="2147483790" r:id="rId12"/>
    <p:sldMasterId id="2147483803" r:id="rId13"/>
    <p:sldMasterId id="2147483816" r:id="rId14"/>
    <p:sldMasterId id="2147483829" r:id="rId15"/>
    <p:sldMasterId id="2147483842" r:id="rId16"/>
    <p:sldMasterId id="2147483855" r:id="rId17"/>
    <p:sldMasterId id="2147483868" r:id="rId18"/>
    <p:sldMasterId id="2147483881" r:id="rId19"/>
    <p:sldMasterId id="2147483894" r:id="rId20"/>
  </p:sldMasterIdLst>
  <p:sldIdLst>
    <p:sldId id="279" r:id="rId21"/>
    <p:sldId id="257" r:id="rId22"/>
    <p:sldId id="258" r:id="rId23"/>
    <p:sldId id="259" r:id="rId24"/>
    <p:sldId id="260" r:id="rId25"/>
    <p:sldId id="261" r:id="rId26"/>
    <p:sldId id="263" r:id="rId27"/>
    <p:sldId id="262" r:id="rId28"/>
    <p:sldId id="264" r:id="rId29"/>
    <p:sldId id="265" r:id="rId30"/>
    <p:sldId id="266" r:id="rId31"/>
    <p:sldId id="267" r:id="rId32"/>
    <p:sldId id="268" r:id="rId33"/>
    <p:sldId id="269" r:id="rId34"/>
    <p:sldId id="278" r:id="rId35"/>
    <p:sldId id="271" r:id="rId36"/>
    <p:sldId id="272" r:id="rId37"/>
    <p:sldId id="273" r:id="rId38"/>
    <p:sldId id="277" r:id="rId39"/>
    <p:sldId id="27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4CDE-9644-4549-B6D7-670D8DDAF5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575841"/>
      </p:ext>
    </p:extLst>
  </p:cSld>
  <p:clrMapOvr>
    <a:masterClrMapping/>
  </p:clrMapOvr>
  <p:transition>
    <p:newsflash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C728-9C8E-496E-814D-86699C178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531569"/>
      </p:ext>
    </p:extLst>
  </p:cSld>
  <p:clrMapOvr>
    <a:masterClrMapping/>
  </p:clrMapOvr>
  <p:transition>
    <p:newsflash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9926-BC00-4450-9DC6-A932180A68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322234"/>
      </p:ext>
    </p:extLst>
  </p:cSld>
  <p:clrMapOvr>
    <a:masterClrMapping/>
  </p:clrMapOvr>
  <p:transition>
    <p:newsflash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5984-D536-4CB2-A162-0674A08FD5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4114306"/>
      </p:ext>
    </p:extLst>
  </p:cSld>
  <p:clrMapOvr>
    <a:masterClrMapping/>
  </p:clrMapOvr>
  <p:transition>
    <p:newsflash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D724-2B0B-4440-AFF1-817D30129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691952"/>
      </p:ext>
    </p:extLst>
  </p:cSld>
  <p:clrMapOvr>
    <a:masterClrMapping/>
  </p:clrMapOvr>
  <p:transition>
    <p:newsflash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D9D8-2108-43B9-B966-C6F2C58BF9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9967145"/>
      </p:ext>
    </p:extLst>
  </p:cSld>
  <p:clrMapOvr>
    <a:masterClrMapping/>
  </p:clrMapOvr>
  <p:transition>
    <p:newsflash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E9E5-6F59-4303-B71A-AB15DD04E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487830"/>
      </p:ext>
    </p:extLst>
  </p:cSld>
  <p:clrMapOvr>
    <a:masterClrMapping/>
  </p:clrMapOvr>
  <p:transition>
    <p:newsflash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FC9A-EDFC-4257-9D97-9A926A4682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816420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B7BC-9706-4F9D-AEDE-2B353EFA7D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1687410"/>
      </p:ext>
    </p:extLst>
  </p:cSld>
  <p:clrMapOvr>
    <a:masterClrMapping/>
  </p:clrMapOvr>
  <p:transition>
    <p:newsflash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A23F-9AF0-4845-8B72-404AF35357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530238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4C5-D6C3-47C8-9255-6BB29CFB2E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9234297"/>
      </p:ext>
    </p:extLst>
  </p:cSld>
  <p:clrMapOvr>
    <a:masterClrMapping/>
  </p:clrMapOvr>
  <p:transition>
    <p:newsflash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7A43-6E18-4EB9-8B9B-0F4ACBDA50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3722401"/>
      </p:ext>
    </p:extLst>
  </p:cSld>
  <p:clrMapOvr>
    <a:masterClrMapping/>
  </p:clrMapOvr>
  <p:transition>
    <p:newsflash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4CDE-9644-4549-B6D7-670D8DDAF5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188255"/>
      </p:ext>
    </p:extLst>
  </p:cSld>
  <p:clrMapOvr>
    <a:masterClrMapping/>
  </p:clrMapOvr>
  <p:transition>
    <p:newsflash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C728-9C8E-496E-814D-86699C178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3525910"/>
      </p:ext>
    </p:extLst>
  </p:cSld>
  <p:clrMapOvr>
    <a:masterClrMapping/>
  </p:clrMapOvr>
  <p:transition>
    <p:newsflash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9926-BC00-4450-9DC6-A932180A68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33061"/>
      </p:ext>
    </p:extLst>
  </p:cSld>
  <p:clrMapOvr>
    <a:masterClrMapping/>
  </p:clrMapOvr>
  <p:transition>
    <p:newsflash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5984-D536-4CB2-A162-0674A08FD5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6699150"/>
      </p:ext>
    </p:extLst>
  </p:cSld>
  <p:clrMapOvr>
    <a:masterClrMapping/>
  </p:clrMapOvr>
  <p:transition>
    <p:newsflash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D724-2B0B-4440-AFF1-817D30129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2529159"/>
      </p:ext>
    </p:extLst>
  </p:cSld>
  <p:clrMapOvr>
    <a:masterClrMapping/>
  </p:clrMapOvr>
  <p:transition>
    <p:newsflash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D9D8-2108-43B9-B966-C6F2C58BF9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844578"/>
      </p:ext>
    </p:extLst>
  </p:cSld>
  <p:clrMapOvr>
    <a:masterClrMapping/>
  </p:clrMapOvr>
  <p:transition>
    <p:newsflash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E9E5-6F59-4303-B71A-AB15DD04E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280829"/>
      </p:ext>
    </p:extLst>
  </p:cSld>
  <p:clrMapOvr>
    <a:masterClrMapping/>
  </p:clrMapOvr>
  <p:transition>
    <p:newsflash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FC9A-EDFC-4257-9D97-9A926A4682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908673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B7BC-9706-4F9D-AEDE-2B353EFA7D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1863466"/>
      </p:ext>
    </p:extLst>
  </p:cSld>
  <p:clrMapOvr>
    <a:masterClrMapping/>
  </p:clrMapOvr>
  <p:transition>
    <p:newsflash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B7BC-9706-4F9D-AEDE-2B353EFA7D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4528598"/>
      </p:ext>
    </p:extLst>
  </p:cSld>
  <p:clrMapOvr>
    <a:masterClrMapping/>
  </p:clrMapOvr>
  <p:transition>
    <p:newsflash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A23F-9AF0-4845-8B72-404AF35357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271240"/>
      </p:ext>
    </p:extLst>
  </p:cSld>
  <p:clrMapOvr>
    <a:masterClrMapping/>
  </p:clrMapOvr>
  <p:transition>
    <p:newsflash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4C5-D6C3-47C8-9255-6BB29CFB2E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413259"/>
      </p:ext>
    </p:extLst>
  </p:cSld>
  <p:clrMapOvr>
    <a:masterClrMapping/>
  </p:clrMapOvr>
  <p:transition>
    <p:newsflash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7A43-6E18-4EB9-8B9B-0F4ACBDA50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904820"/>
      </p:ext>
    </p:extLst>
  </p:cSld>
  <p:clrMapOvr>
    <a:masterClrMapping/>
  </p:clrMapOvr>
  <p:transition>
    <p:newsflash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4CDE-9644-4549-B6D7-670D8DDAF5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5908970"/>
      </p:ext>
    </p:extLst>
  </p:cSld>
  <p:clrMapOvr>
    <a:masterClrMapping/>
  </p:clrMapOvr>
  <p:transition>
    <p:newsflash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C728-9C8E-496E-814D-86699C178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0165871"/>
      </p:ext>
    </p:extLst>
  </p:cSld>
  <p:clrMapOvr>
    <a:masterClrMapping/>
  </p:clrMapOvr>
  <p:transition>
    <p:newsflash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9926-BC00-4450-9DC6-A932180A68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091306"/>
      </p:ext>
    </p:extLst>
  </p:cSld>
  <p:clrMapOvr>
    <a:masterClrMapping/>
  </p:clrMapOvr>
  <p:transition>
    <p:newsflash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5984-D536-4CB2-A162-0674A08FD5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930306"/>
      </p:ext>
    </p:extLst>
  </p:cSld>
  <p:clrMapOvr>
    <a:masterClrMapping/>
  </p:clrMapOvr>
  <p:transition>
    <p:newsflash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D724-2B0B-4440-AFF1-817D30129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554497"/>
      </p:ext>
    </p:extLst>
  </p:cSld>
  <p:clrMapOvr>
    <a:masterClrMapping/>
  </p:clrMapOvr>
  <p:transition>
    <p:newsflash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D9D8-2108-43B9-B966-C6F2C58BF9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602080"/>
      </p:ext>
    </p:extLst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A23F-9AF0-4845-8B72-404AF35357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412672"/>
      </p:ext>
    </p:extLst>
  </p:cSld>
  <p:clrMapOvr>
    <a:masterClrMapping/>
  </p:clrMapOvr>
  <p:transition>
    <p:newsflash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E9E5-6F59-4303-B71A-AB15DD04E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971922"/>
      </p:ext>
    </p:extLst>
  </p:cSld>
  <p:clrMapOvr>
    <a:masterClrMapping/>
  </p:clrMapOvr>
  <p:transition>
    <p:newsflash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FC9A-EDFC-4257-9D97-9A926A4682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85709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B7BC-9706-4F9D-AEDE-2B353EFA7D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428408"/>
      </p:ext>
    </p:extLst>
  </p:cSld>
  <p:clrMapOvr>
    <a:masterClrMapping/>
  </p:clrMapOvr>
  <p:transition>
    <p:newsflash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A23F-9AF0-4845-8B72-404AF35357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9119163"/>
      </p:ext>
    </p:extLst>
  </p:cSld>
  <p:clrMapOvr>
    <a:masterClrMapping/>
  </p:clrMapOvr>
  <p:transition>
    <p:newsflash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4C5-D6C3-47C8-9255-6BB29CFB2E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24846"/>
      </p:ext>
    </p:extLst>
  </p:cSld>
  <p:clrMapOvr>
    <a:masterClrMapping/>
  </p:clrMapOvr>
  <p:transition>
    <p:newsflash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7A43-6E18-4EB9-8B9B-0F4ACBDA50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0460442"/>
      </p:ext>
    </p:extLst>
  </p:cSld>
  <p:clrMapOvr>
    <a:masterClrMapping/>
  </p:clrMapOvr>
  <p:transition>
    <p:newsflash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4CDE-9644-4549-B6D7-670D8DDAF5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8652579"/>
      </p:ext>
    </p:extLst>
  </p:cSld>
  <p:clrMapOvr>
    <a:masterClrMapping/>
  </p:clrMapOvr>
  <p:transition>
    <p:newsflash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C728-9C8E-496E-814D-86699C178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5204408"/>
      </p:ext>
    </p:extLst>
  </p:cSld>
  <p:clrMapOvr>
    <a:masterClrMapping/>
  </p:clrMapOvr>
  <p:transition>
    <p:newsflash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9926-BC00-4450-9DC6-A932180A68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704296"/>
      </p:ext>
    </p:extLst>
  </p:cSld>
  <p:clrMapOvr>
    <a:masterClrMapping/>
  </p:clrMapOvr>
  <p:transition>
    <p:newsflash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5984-D536-4CB2-A162-0674A08FD5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509455"/>
      </p:ext>
    </p:extLst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4C5-D6C3-47C8-9255-6BB29CFB2E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5553151"/>
      </p:ext>
    </p:extLst>
  </p:cSld>
  <p:clrMapOvr>
    <a:masterClrMapping/>
  </p:clrMapOvr>
  <p:transition>
    <p:newsflash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D724-2B0B-4440-AFF1-817D30129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544221"/>
      </p:ext>
    </p:extLst>
  </p:cSld>
  <p:clrMapOvr>
    <a:masterClrMapping/>
  </p:clrMapOvr>
  <p:transition>
    <p:newsflash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D9D8-2108-43B9-B966-C6F2C58BF9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6527832"/>
      </p:ext>
    </p:extLst>
  </p:cSld>
  <p:clrMapOvr>
    <a:masterClrMapping/>
  </p:clrMapOvr>
  <p:transition>
    <p:newsflash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E9E5-6F59-4303-B71A-AB15DD04E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757959"/>
      </p:ext>
    </p:extLst>
  </p:cSld>
  <p:clrMapOvr>
    <a:masterClrMapping/>
  </p:clrMapOvr>
  <p:transition>
    <p:newsflash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FC9A-EDFC-4257-9D97-9A926A4682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8884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B7BC-9706-4F9D-AEDE-2B353EFA7D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854138"/>
      </p:ext>
    </p:extLst>
  </p:cSld>
  <p:clrMapOvr>
    <a:masterClrMapping/>
  </p:clrMapOvr>
  <p:transition>
    <p:newsflash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A23F-9AF0-4845-8B72-404AF35357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169248"/>
      </p:ext>
    </p:extLst>
  </p:cSld>
  <p:clrMapOvr>
    <a:masterClrMapping/>
  </p:clrMapOvr>
  <p:transition>
    <p:newsflash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4C5-D6C3-47C8-9255-6BB29CFB2E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5638193"/>
      </p:ext>
    </p:extLst>
  </p:cSld>
  <p:clrMapOvr>
    <a:masterClrMapping/>
  </p:clrMapOvr>
  <p:transition>
    <p:newsflash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7A43-6E18-4EB9-8B9B-0F4ACBDA50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9351763"/>
      </p:ext>
    </p:extLst>
  </p:cSld>
  <p:clrMapOvr>
    <a:masterClrMapping/>
  </p:clrMapOvr>
  <p:transition>
    <p:newsflash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4CDE-9644-4549-B6D7-670D8DDAF5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368777"/>
      </p:ext>
    </p:extLst>
  </p:cSld>
  <p:clrMapOvr>
    <a:masterClrMapping/>
  </p:clrMapOvr>
  <p:transition>
    <p:newsflash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C728-9C8E-496E-814D-86699C178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0941047"/>
      </p:ext>
    </p:extLst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7A43-6E18-4EB9-8B9B-0F4ACBDA50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0043611"/>
      </p:ext>
    </p:extLst>
  </p:cSld>
  <p:clrMapOvr>
    <a:masterClrMapping/>
  </p:clrMapOvr>
  <p:transition>
    <p:newsflash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9926-BC00-4450-9DC6-A932180A68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047576"/>
      </p:ext>
    </p:extLst>
  </p:cSld>
  <p:clrMapOvr>
    <a:masterClrMapping/>
  </p:clrMapOvr>
  <p:transition>
    <p:newsflash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5984-D536-4CB2-A162-0674A08FD5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991773"/>
      </p:ext>
    </p:extLst>
  </p:cSld>
  <p:clrMapOvr>
    <a:masterClrMapping/>
  </p:clrMapOvr>
  <p:transition>
    <p:newsflash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D724-2B0B-4440-AFF1-817D30129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258133"/>
      </p:ext>
    </p:extLst>
  </p:cSld>
  <p:clrMapOvr>
    <a:masterClrMapping/>
  </p:clrMapOvr>
  <p:transition>
    <p:newsflash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D9D8-2108-43B9-B966-C6F2C58BF9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787828"/>
      </p:ext>
    </p:extLst>
  </p:cSld>
  <p:clrMapOvr>
    <a:masterClrMapping/>
  </p:clrMapOvr>
  <p:transition>
    <p:newsflash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E9E5-6F59-4303-B71A-AB15DD04E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65562"/>
      </p:ext>
    </p:extLst>
  </p:cSld>
  <p:clrMapOvr>
    <a:masterClrMapping/>
  </p:clrMapOvr>
  <p:transition>
    <p:newsflash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FC9A-EDFC-4257-9D97-9A926A4682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3493372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B7BC-9706-4F9D-AEDE-2B353EFA7D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478571"/>
      </p:ext>
    </p:extLst>
  </p:cSld>
  <p:clrMapOvr>
    <a:masterClrMapping/>
  </p:clrMapOvr>
  <p:transition>
    <p:newsflash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A23F-9AF0-4845-8B72-404AF35357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735951"/>
      </p:ext>
    </p:extLst>
  </p:cSld>
  <p:clrMapOvr>
    <a:masterClrMapping/>
  </p:clrMapOvr>
  <p:transition>
    <p:newsflash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4C5-D6C3-47C8-9255-6BB29CFB2E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6326409"/>
      </p:ext>
    </p:extLst>
  </p:cSld>
  <p:clrMapOvr>
    <a:masterClrMapping/>
  </p:clrMapOvr>
  <p:transition>
    <p:newsflash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7A43-6E18-4EB9-8B9B-0F4ACBDA50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417584"/>
      </p:ext>
    </p:extLst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4CDE-9644-4549-B6D7-670D8DDAF5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6045675"/>
      </p:ext>
    </p:extLst>
  </p:cSld>
  <p:clrMapOvr>
    <a:masterClrMapping/>
  </p:clrMapOvr>
  <p:transition>
    <p:newsflash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4CDE-9644-4549-B6D7-670D8DDAF5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8306016"/>
      </p:ext>
    </p:extLst>
  </p:cSld>
  <p:clrMapOvr>
    <a:masterClrMapping/>
  </p:clrMapOvr>
  <p:transition>
    <p:newsflash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C728-9C8E-496E-814D-86699C178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2302369"/>
      </p:ext>
    </p:extLst>
  </p:cSld>
  <p:clrMapOvr>
    <a:masterClrMapping/>
  </p:clrMapOvr>
  <p:transition>
    <p:newsflash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9926-BC00-4450-9DC6-A932180A68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2950298"/>
      </p:ext>
    </p:extLst>
  </p:cSld>
  <p:clrMapOvr>
    <a:masterClrMapping/>
  </p:clrMapOvr>
  <p:transition>
    <p:newsflash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5984-D536-4CB2-A162-0674A08FD5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675197"/>
      </p:ext>
    </p:extLst>
  </p:cSld>
  <p:clrMapOvr>
    <a:masterClrMapping/>
  </p:clrMapOvr>
  <p:transition>
    <p:newsflash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D724-2B0B-4440-AFF1-817D30129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069027"/>
      </p:ext>
    </p:extLst>
  </p:cSld>
  <p:clrMapOvr>
    <a:masterClrMapping/>
  </p:clrMapOvr>
  <p:transition>
    <p:newsflash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D9D8-2108-43B9-B966-C6F2C58BF9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2415"/>
      </p:ext>
    </p:extLst>
  </p:cSld>
  <p:clrMapOvr>
    <a:masterClrMapping/>
  </p:clrMapOvr>
  <p:transition>
    <p:newsflash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E9E5-6F59-4303-B71A-AB15DD04E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298114"/>
      </p:ext>
    </p:extLst>
  </p:cSld>
  <p:clrMapOvr>
    <a:masterClrMapping/>
  </p:clrMapOvr>
  <p:transition>
    <p:newsflash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FC9A-EDFC-4257-9D97-9A926A4682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639559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B7BC-9706-4F9D-AEDE-2B353EFA7D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0387293"/>
      </p:ext>
    </p:extLst>
  </p:cSld>
  <p:clrMapOvr>
    <a:masterClrMapping/>
  </p:clrMapOvr>
  <p:transition>
    <p:newsflash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A23F-9AF0-4845-8B72-404AF35357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678798"/>
      </p:ext>
    </p:extLst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C728-9C8E-496E-814D-86699C178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7428961"/>
      </p:ext>
    </p:extLst>
  </p:cSld>
  <p:clrMapOvr>
    <a:masterClrMapping/>
  </p:clrMapOvr>
  <p:transition>
    <p:newsflash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4C5-D6C3-47C8-9255-6BB29CFB2E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2456877"/>
      </p:ext>
    </p:extLst>
  </p:cSld>
  <p:clrMapOvr>
    <a:masterClrMapping/>
  </p:clrMapOvr>
  <p:transition>
    <p:newsflash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7A43-6E18-4EB9-8B9B-0F4ACBDA50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8028489"/>
      </p:ext>
    </p:extLst>
  </p:cSld>
  <p:clrMapOvr>
    <a:masterClrMapping/>
  </p:clrMapOvr>
  <p:transition>
    <p:newsflash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4CDE-9644-4549-B6D7-670D8DDAF5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323239"/>
      </p:ext>
    </p:extLst>
  </p:cSld>
  <p:clrMapOvr>
    <a:masterClrMapping/>
  </p:clrMapOvr>
  <p:transition>
    <p:newsflash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C728-9C8E-496E-814D-86699C178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1998064"/>
      </p:ext>
    </p:extLst>
  </p:cSld>
  <p:clrMapOvr>
    <a:masterClrMapping/>
  </p:clrMapOvr>
  <p:transition>
    <p:newsflash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9926-BC00-4450-9DC6-A932180A68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345111"/>
      </p:ext>
    </p:extLst>
  </p:cSld>
  <p:clrMapOvr>
    <a:masterClrMapping/>
  </p:clrMapOvr>
  <p:transition>
    <p:newsflash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5984-D536-4CB2-A162-0674A08FD5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917026"/>
      </p:ext>
    </p:extLst>
  </p:cSld>
  <p:clrMapOvr>
    <a:masterClrMapping/>
  </p:clrMapOvr>
  <p:transition>
    <p:newsflash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D724-2B0B-4440-AFF1-817D30129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555148"/>
      </p:ext>
    </p:extLst>
  </p:cSld>
  <p:clrMapOvr>
    <a:masterClrMapping/>
  </p:clrMapOvr>
  <p:transition>
    <p:newsflash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D9D8-2108-43B9-B966-C6F2C58BF9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6417318"/>
      </p:ext>
    </p:extLst>
  </p:cSld>
  <p:clrMapOvr>
    <a:masterClrMapping/>
  </p:clrMapOvr>
  <p:transition>
    <p:newsflash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E9E5-6F59-4303-B71A-AB15DD04E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5368476"/>
      </p:ext>
    </p:extLst>
  </p:cSld>
  <p:clrMapOvr>
    <a:masterClrMapping/>
  </p:clrMapOvr>
  <p:transition>
    <p:newsflash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FC9A-EDFC-4257-9D97-9A926A4682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972978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9926-BC00-4450-9DC6-A932180A68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3447830"/>
      </p:ext>
    </p:extLst>
  </p:cSld>
  <p:clrMapOvr>
    <a:masterClrMapping/>
  </p:clrMapOvr>
  <p:transition>
    <p:newsflash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B7BC-9706-4F9D-AEDE-2B353EFA7D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921884"/>
      </p:ext>
    </p:extLst>
  </p:cSld>
  <p:clrMapOvr>
    <a:masterClrMapping/>
  </p:clrMapOvr>
  <p:transition>
    <p:newsflash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A23F-9AF0-4845-8B72-404AF35357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1739902"/>
      </p:ext>
    </p:extLst>
  </p:cSld>
  <p:clrMapOvr>
    <a:masterClrMapping/>
  </p:clrMapOvr>
  <p:transition>
    <p:newsflash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4C5-D6C3-47C8-9255-6BB29CFB2E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0420667"/>
      </p:ext>
    </p:extLst>
  </p:cSld>
  <p:clrMapOvr>
    <a:masterClrMapping/>
  </p:clrMapOvr>
  <p:transition>
    <p:newsflash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7A43-6E18-4EB9-8B9B-0F4ACBDA50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707697"/>
      </p:ext>
    </p:extLst>
  </p:cSld>
  <p:clrMapOvr>
    <a:masterClrMapping/>
  </p:clrMapOvr>
  <p:transition>
    <p:newsflash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4CDE-9644-4549-B6D7-670D8DDAF5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9307733"/>
      </p:ext>
    </p:extLst>
  </p:cSld>
  <p:clrMapOvr>
    <a:masterClrMapping/>
  </p:clrMapOvr>
  <p:transition>
    <p:newsflash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C728-9C8E-496E-814D-86699C178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2525243"/>
      </p:ext>
    </p:extLst>
  </p:cSld>
  <p:clrMapOvr>
    <a:masterClrMapping/>
  </p:clrMapOvr>
  <p:transition>
    <p:newsflash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9926-BC00-4450-9DC6-A932180A68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688036"/>
      </p:ext>
    </p:extLst>
  </p:cSld>
  <p:clrMapOvr>
    <a:masterClrMapping/>
  </p:clrMapOvr>
  <p:transition>
    <p:newsflash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5984-D536-4CB2-A162-0674A08FD5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65988"/>
      </p:ext>
    </p:extLst>
  </p:cSld>
  <p:clrMapOvr>
    <a:masterClrMapping/>
  </p:clrMapOvr>
  <p:transition>
    <p:newsflash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D724-2B0B-4440-AFF1-817D30129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76452"/>
      </p:ext>
    </p:extLst>
  </p:cSld>
  <p:clrMapOvr>
    <a:masterClrMapping/>
  </p:clrMapOvr>
  <p:transition>
    <p:newsflash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D9D8-2108-43B9-B966-C6F2C58BF9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9754856"/>
      </p:ext>
    </p:extLst>
  </p:cSld>
  <p:clrMapOvr>
    <a:masterClrMapping/>
  </p:clrMapOvr>
  <p:transition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5984-D536-4CB2-A162-0674A08FD5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364962"/>
      </p:ext>
    </p:extLst>
  </p:cSld>
  <p:clrMapOvr>
    <a:masterClrMapping/>
  </p:clrMapOvr>
  <p:transition>
    <p:newsflash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E9E5-6F59-4303-B71A-AB15DD04E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510769"/>
      </p:ext>
    </p:extLst>
  </p:cSld>
  <p:clrMapOvr>
    <a:masterClrMapping/>
  </p:clrMapOvr>
  <p:transition>
    <p:newsflash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FC9A-EDFC-4257-9D97-9A926A4682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1990298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B7BC-9706-4F9D-AEDE-2B353EFA7D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143777"/>
      </p:ext>
    </p:extLst>
  </p:cSld>
  <p:clrMapOvr>
    <a:masterClrMapping/>
  </p:clrMapOvr>
  <p:transition>
    <p:newsflash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A23F-9AF0-4845-8B72-404AF35357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9063868"/>
      </p:ext>
    </p:extLst>
  </p:cSld>
  <p:clrMapOvr>
    <a:masterClrMapping/>
  </p:clrMapOvr>
  <p:transition>
    <p:newsflash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4C5-D6C3-47C8-9255-6BB29CFB2E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9592961"/>
      </p:ext>
    </p:extLst>
  </p:cSld>
  <p:clrMapOvr>
    <a:masterClrMapping/>
  </p:clrMapOvr>
  <p:transition>
    <p:newsflash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7A43-6E18-4EB9-8B9B-0F4ACBDA50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4476296"/>
      </p:ext>
    </p:extLst>
  </p:cSld>
  <p:clrMapOvr>
    <a:masterClrMapping/>
  </p:clrMapOvr>
  <p:transition>
    <p:newsflash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4CDE-9644-4549-B6D7-670D8DDAF5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257507"/>
      </p:ext>
    </p:extLst>
  </p:cSld>
  <p:clrMapOvr>
    <a:masterClrMapping/>
  </p:clrMapOvr>
  <p:transition>
    <p:newsflash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C728-9C8E-496E-814D-86699C178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811843"/>
      </p:ext>
    </p:extLst>
  </p:cSld>
  <p:clrMapOvr>
    <a:masterClrMapping/>
  </p:clrMapOvr>
  <p:transition>
    <p:newsflash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9926-BC00-4450-9DC6-A932180A68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284481"/>
      </p:ext>
    </p:extLst>
  </p:cSld>
  <p:clrMapOvr>
    <a:masterClrMapping/>
  </p:clrMapOvr>
  <p:transition>
    <p:newsflash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5984-D536-4CB2-A162-0674A08FD5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51885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D724-2B0B-4440-AFF1-817D30129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011947"/>
      </p:ext>
    </p:extLst>
  </p:cSld>
  <p:clrMapOvr>
    <a:masterClrMapping/>
  </p:clrMapOvr>
  <p:transition>
    <p:newsflash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D724-2B0B-4440-AFF1-817D30129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410933"/>
      </p:ext>
    </p:extLst>
  </p:cSld>
  <p:clrMapOvr>
    <a:masterClrMapping/>
  </p:clrMapOvr>
  <p:transition>
    <p:newsflash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D9D8-2108-43B9-B966-C6F2C58BF9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128531"/>
      </p:ext>
    </p:extLst>
  </p:cSld>
  <p:clrMapOvr>
    <a:masterClrMapping/>
  </p:clrMapOvr>
  <p:transition>
    <p:newsflash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E9E5-6F59-4303-B71A-AB15DD04E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39125"/>
      </p:ext>
    </p:extLst>
  </p:cSld>
  <p:clrMapOvr>
    <a:masterClrMapping/>
  </p:clrMapOvr>
  <p:transition>
    <p:newsflash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FC9A-EDFC-4257-9D97-9A926A4682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8291070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B7BC-9706-4F9D-AEDE-2B353EFA7D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1632037"/>
      </p:ext>
    </p:extLst>
  </p:cSld>
  <p:clrMapOvr>
    <a:masterClrMapping/>
  </p:clrMapOvr>
  <p:transition>
    <p:newsflash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A23F-9AF0-4845-8B72-404AF35357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319606"/>
      </p:ext>
    </p:extLst>
  </p:cSld>
  <p:clrMapOvr>
    <a:masterClrMapping/>
  </p:clrMapOvr>
  <p:transition>
    <p:newsflash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4C5-D6C3-47C8-9255-6BB29CFB2E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1440153"/>
      </p:ext>
    </p:extLst>
  </p:cSld>
  <p:clrMapOvr>
    <a:masterClrMapping/>
  </p:clrMapOvr>
  <p:transition>
    <p:newsflash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7A43-6E18-4EB9-8B9B-0F4ACBDA50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7262407"/>
      </p:ext>
    </p:extLst>
  </p:cSld>
  <p:clrMapOvr>
    <a:masterClrMapping/>
  </p:clrMapOvr>
  <p:transition>
    <p:newsflash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4CDE-9644-4549-B6D7-670D8DDAF5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2343591"/>
      </p:ext>
    </p:extLst>
  </p:cSld>
  <p:clrMapOvr>
    <a:masterClrMapping/>
  </p:clrMapOvr>
  <p:transition>
    <p:newsflash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C728-9C8E-496E-814D-86699C178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2378343"/>
      </p:ext>
    </p:extLst>
  </p:cSld>
  <p:clrMapOvr>
    <a:masterClrMapping/>
  </p:clrMapOvr>
  <p:transition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D9D8-2108-43B9-B966-C6F2C58BF9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528197"/>
      </p:ext>
    </p:extLst>
  </p:cSld>
  <p:clrMapOvr>
    <a:masterClrMapping/>
  </p:clrMapOvr>
  <p:transition>
    <p:newsflash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9926-BC00-4450-9DC6-A932180A68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081449"/>
      </p:ext>
    </p:extLst>
  </p:cSld>
  <p:clrMapOvr>
    <a:masterClrMapping/>
  </p:clrMapOvr>
  <p:transition>
    <p:newsflash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5984-D536-4CB2-A162-0674A08FD5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489149"/>
      </p:ext>
    </p:extLst>
  </p:cSld>
  <p:clrMapOvr>
    <a:masterClrMapping/>
  </p:clrMapOvr>
  <p:transition>
    <p:newsflash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D724-2B0B-4440-AFF1-817D30129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2792659"/>
      </p:ext>
    </p:extLst>
  </p:cSld>
  <p:clrMapOvr>
    <a:masterClrMapping/>
  </p:clrMapOvr>
  <p:transition>
    <p:newsflash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D9D8-2108-43B9-B966-C6F2C58BF9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8289686"/>
      </p:ext>
    </p:extLst>
  </p:cSld>
  <p:clrMapOvr>
    <a:masterClrMapping/>
  </p:clrMapOvr>
  <p:transition>
    <p:newsflash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E9E5-6F59-4303-B71A-AB15DD04E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0820656"/>
      </p:ext>
    </p:extLst>
  </p:cSld>
  <p:clrMapOvr>
    <a:masterClrMapping/>
  </p:clrMapOvr>
  <p:transition>
    <p:newsflash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FC9A-EDFC-4257-9D97-9A926A4682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770568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B7BC-9706-4F9D-AEDE-2B353EFA7D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316717"/>
      </p:ext>
    </p:extLst>
  </p:cSld>
  <p:clrMapOvr>
    <a:masterClrMapping/>
  </p:clrMapOvr>
  <p:transition>
    <p:newsflash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A23F-9AF0-4845-8B72-404AF35357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519673"/>
      </p:ext>
    </p:extLst>
  </p:cSld>
  <p:clrMapOvr>
    <a:masterClrMapping/>
  </p:clrMapOvr>
  <p:transition>
    <p:newsflash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4C5-D6C3-47C8-9255-6BB29CFB2E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491908"/>
      </p:ext>
    </p:extLst>
  </p:cSld>
  <p:clrMapOvr>
    <a:masterClrMapping/>
  </p:clrMapOvr>
  <p:transition>
    <p:newsflash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7A43-6E18-4EB9-8B9B-0F4ACBDA50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257149"/>
      </p:ext>
    </p:extLst>
  </p:cSld>
  <p:clrMapOvr>
    <a:masterClrMapping/>
  </p:clrMapOvr>
  <p:transition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E9E5-6F59-4303-B71A-AB15DD04E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164262"/>
      </p:ext>
    </p:extLst>
  </p:cSld>
  <p:clrMapOvr>
    <a:masterClrMapping/>
  </p:clrMapOvr>
  <p:transition>
    <p:newsflash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4CDE-9644-4549-B6D7-670D8DDAF5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727910"/>
      </p:ext>
    </p:extLst>
  </p:cSld>
  <p:clrMapOvr>
    <a:masterClrMapping/>
  </p:clrMapOvr>
  <p:transition>
    <p:newsflash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C728-9C8E-496E-814D-86699C178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922784"/>
      </p:ext>
    </p:extLst>
  </p:cSld>
  <p:clrMapOvr>
    <a:masterClrMapping/>
  </p:clrMapOvr>
  <p:transition>
    <p:newsflash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9926-BC00-4450-9DC6-A932180A68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363985"/>
      </p:ext>
    </p:extLst>
  </p:cSld>
  <p:clrMapOvr>
    <a:masterClrMapping/>
  </p:clrMapOvr>
  <p:transition>
    <p:newsflash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5984-D536-4CB2-A162-0674A08FD5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678403"/>
      </p:ext>
    </p:extLst>
  </p:cSld>
  <p:clrMapOvr>
    <a:masterClrMapping/>
  </p:clrMapOvr>
  <p:transition>
    <p:newsflash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D724-2B0B-4440-AFF1-817D30129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863105"/>
      </p:ext>
    </p:extLst>
  </p:cSld>
  <p:clrMapOvr>
    <a:masterClrMapping/>
  </p:clrMapOvr>
  <p:transition>
    <p:newsflash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D9D8-2108-43B9-B966-C6F2C58BF9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095800"/>
      </p:ext>
    </p:extLst>
  </p:cSld>
  <p:clrMapOvr>
    <a:masterClrMapping/>
  </p:clrMapOvr>
  <p:transition>
    <p:newsflash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E9E5-6F59-4303-B71A-AB15DD04E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433555"/>
      </p:ext>
    </p:extLst>
  </p:cSld>
  <p:clrMapOvr>
    <a:masterClrMapping/>
  </p:clrMapOvr>
  <p:transition>
    <p:newsflash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FC9A-EDFC-4257-9D97-9A926A4682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7990358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B7BC-9706-4F9D-AEDE-2B353EFA7D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772683"/>
      </p:ext>
    </p:extLst>
  </p:cSld>
  <p:clrMapOvr>
    <a:masterClrMapping/>
  </p:clrMapOvr>
  <p:transition>
    <p:newsflash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A23F-9AF0-4845-8B72-404AF35357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7728234"/>
      </p:ext>
    </p:extLst>
  </p:cSld>
  <p:clrMapOvr>
    <a:masterClrMapping/>
  </p:clrMapOvr>
  <p:transition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FC9A-EDFC-4257-9D97-9A926A4682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243435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4C5-D6C3-47C8-9255-6BB29CFB2E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2123133"/>
      </p:ext>
    </p:extLst>
  </p:cSld>
  <p:clrMapOvr>
    <a:masterClrMapping/>
  </p:clrMapOvr>
  <p:transition>
    <p:newsflash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7A43-6E18-4EB9-8B9B-0F4ACBDA50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86567"/>
      </p:ext>
    </p:extLst>
  </p:cSld>
  <p:clrMapOvr>
    <a:masterClrMapping/>
  </p:clrMapOvr>
  <p:transition>
    <p:newsflash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4CDE-9644-4549-B6D7-670D8DDAF5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1277026"/>
      </p:ext>
    </p:extLst>
  </p:cSld>
  <p:clrMapOvr>
    <a:masterClrMapping/>
  </p:clrMapOvr>
  <p:transition>
    <p:newsflash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C728-9C8E-496E-814D-86699C178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992725"/>
      </p:ext>
    </p:extLst>
  </p:cSld>
  <p:clrMapOvr>
    <a:masterClrMapping/>
  </p:clrMapOvr>
  <p:transition>
    <p:newsflash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9926-BC00-4450-9DC6-A932180A68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03222"/>
      </p:ext>
    </p:extLst>
  </p:cSld>
  <p:clrMapOvr>
    <a:masterClrMapping/>
  </p:clrMapOvr>
  <p:transition>
    <p:newsflash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5984-D536-4CB2-A162-0674A08FD5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8801542"/>
      </p:ext>
    </p:extLst>
  </p:cSld>
  <p:clrMapOvr>
    <a:masterClrMapping/>
  </p:clrMapOvr>
  <p:transition>
    <p:newsflash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D724-2B0B-4440-AFF1-817D30129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6432246"/>
      </p:ext>
    </p:extLst>
  </p:cSld>
  <p:clrMapOvr>
    <a:masterClrMapping/>
  </p:clrMapOvr>
  <p:transition>
    <p:newsflash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D9D8-2108-43B9-B966-C6F2C58BF9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4320234"/>
      </p:ext>
    </p:extLst>
  </p:cSld>
  <p:clrMapOvr>
    <a:masterClrMapping/>
  </p:clrMapOvr>
  <p:transition>
    <p:newsflash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E9E5-6F59-4303-B71A-AB15DD04E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4173174"/>
      </p:ext>
    </p:extLst>
  </p:cSld>
  <p:clrMapOvr>
    <a:masterClrMapping/>
  </p:clrMapOvr>
  <p:transition>
    <p:newsflash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FC9A-EDFC-4257-9D97-9A926A4682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00311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B7BC-9706-4F9D-AEDE-2B353EFA7D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236163"/>
      </p:ext>
    </p:extLst>
  </p:cSld>
  <p:clrMapOvr>
    <a:masterClrMapping/>
  </p:clrMapOvr>
  <p:transition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A23F-9AF0-4845-8B72-404AF35357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9316592"/>
      </p:ext>
    </p:extLst>
  </p:cSld>
  <p:clrMapOvr>
    <a:masterClrMapping/>
  </p:clrMapOvr>
  <p:transition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4C5-D6C3-47C8-9255-6BB29CFB2E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320360"/>
      </p:ext>
    </p:extLst>
  </p:cSld>
  <p:clrMapOvr>
    <a:masterClrMapping/>
  </p:clrMapOvr>
  <p:transition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7A43-6E18-4EB9-8B9B-0F4ACBDA50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7048055"/>
      </p:ext>
    </p:extLst>
  </p:cSld>
  <p:clrMapOvr>
    <a:masterClrMapping/>
  </p:clrMapOvr>
  <p:transition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4CDE-9644-4549-B6D7-670D8DDAF5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031965"/>
      </p:ext>
    </p:extLst>
  </p:cSld>
  <p:clrMapOvr>
    <a:masterClrMapping/>
  </p:clrMapOvr>
  <p:transition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C728-9C8E-496E-814D-86699C178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888782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9926-BC00-4450-9DC6-A932180A68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3887178"/>
      </p:ext>
    </p:extLst>
  </p:cSld>
  <p:clrMapOvr>
    <a:masterClrMapping/>
  </p:clrMapOvr>
  <p:transition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5984-D536-4CB2-A162-0674A08FD5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054471"/>
      </p:ext>
    </p:extLst>
  </p:cSld>
  <p:clrMapOvr>
    <a:masterClrMapping/>
  </p:clrMapOvr>
  <p:transition>
    <p:newsfla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D724-2B0B-4440-AFF1-817D30129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634372"/>
      </p:ext>
    </p:extLst>
  </p:cSld>
  <p:clrMapOvr>
    <a:masterClrMapping/>
  </p:clrMapOvr>
  <p:transition>
    <p:newsfla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D9D8-2108-43B9-B966-C6F2C58BF9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5739325"/>
      </p:ext>
    </p:extLst>
  </p:cSld>
  <p:clrMapOvr>
    <a:masterClrMapping/>
  </p:clrMapOvr>
  <p:transition>
    <p:newsfla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E9E5-6F59-4303-B71A-AB15DD04E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8742237"/>
      </p:ext>
    </p:extLst>
  </p:cSld>
  <p:clrMapOvr>
    <a:masterClrMapping/>
  </p:clrMapOvr>
  <p:transition>
    <p:newsfla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FC9A-EDFC-4257-9D97-9A926A4682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87812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B7BC-9706-4F9D-AEDE-2B353EFA7D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7567613"/>
      </p:ext>
    </p:extLst>
  </p:cSld>
  <p:clrMapOvr>
    <a:masterClrMapping/>
  </p:clrMapOvr>
  <p:transition>
    <p:newsfla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A23F-9AF0-4845-8B72-404AF35357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791689"/>
      </p:ext>
    </p:extLst>
  </p:cSld>
  <p:clrMapOvr>
    <a:masterClrMapping/>
  </p:clrMapOvr>
  <p:transition>
    <p:newsfla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4C5-D6C3-47C8-9255-6BB29CFB2E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742694"/>
      </p:ext>
    </p:extLst>
  </p:cSld>
  <p:clrMapOvr>
    <a:masterClrMapping/>
  </p:clrMapOvr>
  <p:transition>
    <p:newsfla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7A43-6E18-4EB9-8B9B-0F4ACBDA50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9689417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4CDE-9644-4549-B6D7-670D8DDAF5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451572"/>
      </p:ext>
    </p:extLst>
  </p:cSld>
  <p:clrMapOvr>
    <a:masterClrMapping/>
  </p:clrMapOvr>
  <p:transition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C728-9C8E-496E-814D-86699C178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3723476"/>
      </p:ext>
    </p:extLst>
  </p:cSld>
  <p:clrMapOvr>
    <a:masterClrMapping/>
  </p:clrMapOvr>
  <p:transition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9926-BC00-4450-9DC6-A932180A68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699638"/>
      </p:ext>
    </p:extLst>
  </p:cSld>
  <p:clrMapOvr>
    <a:masterClrMapping/>
  </p:clrMapOvr>
  <p:transition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5984-D536-4CB2-A162-0674A08FD5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6660759"/>
      </p:ext>
    </p:extLst>
  </p:cSld>
  <p:clrMapOvr>
    <a:masterClrMapping/>
  </p:clrMapOvr>
  <p:transition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D724-2B0B-4440-AFF1-817D30129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202520"/>
      </p:ext>
    </p:extLst>
  </p:cSld>
  <p:clrMapOvr>
    <a:masterClrMapping/>
  </p:clrMapOvr>
  <p:transition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D9D8-2108-43B9-B966-C6F2C58BF9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487521"/>
      </p:ext>
    </p:extLst>
  </p:cSld>
  <p:clrMapOvr>
    <a:masterClrMapping/>
  </p:clrMapOvr>
  <p:transition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E9E5-6F59-4303-B71A-AB15DD04E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9647414"/>
      </p:ext>
    </p:extLst>
  </p:cSld>
  <p:clrMapOvr>
    <a:masterClrMapping/>
  </p:clrMapOvr>
  <p:transition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FC9A-EDFC-4257-9D97-9A926A4682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32774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B7BC-9706-4F9D-AEDE-2B353EFA7D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720787"/>
      </p:ext>
    </p:extLst>
  </p:cSld>
  <p:clrMapOvr>
    <a:masterClrMapping/>
  </p:clrMapOvr>
  <p:transition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A23F-9AF0-4845-8B72-404AF35357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540107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4C5-D6C3-47C8-9255-6BB29CFB2E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061533"/>
      </p:ext>
    </p:extLst>
  </p:cSld>
  <p:clrMapOvr>
    <a:masterClrMapping/>
  </p:clrMapOvr>
  <p:transition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7A43-6E18-4EB9-8B9B-0F4ACBDA50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008962"/>
      </p:ext>
    </p:extLst>
  </p:cSld>
  <p:clrMapOvr>
    <a:masterClrMapping/>
  </p:clrMapOvr>
  <p:transition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4CDE-9644-4549-B6D7-670D8DDAF5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087940"/>
      </p:ext>
    </p:extLst>
  </p:cSld>
  <p:clrMapOvr>
    <a:masterClrMapping/>
  </p:clrMapOvr>
  <p:transition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C728-9C8E-496E-814D-86699C178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956955"/>
      </p:ext>
    </p:extLst>
  </p:cSld>
  <p:clrMapOvr>
    <a:masterClrMapping/>
  </p:clrMapOvr>
  <p:transition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9926-BC00-4450-9DC6-A932180A68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880444"/>
      </p:ext>
    </p:extLst>
  </p:cSld>
  <p:clrMapOvr>
    <a:masterClrMapping/>
  </p:clrMapOvr>
  <p:transition>
    <p:newsfla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5984-D536-4CB2-A162-0674A08FD5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4373194"/>
      </p:ext>
    </p:extLst>
  </p:cSld>
  <p:clrMapOvr>
    <a:masterClrMapping/>
  </p:clrMapOvr>
  <p:transition>
    <p:newsfla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D724-2B0B-4440-AFF1-817D30129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440898"/>
      </p:ext>
    </p:extLst>
  </p:cSld>
  <p:clrMapOvr>
    <a:masterClrMapping/>
  </p:clrMapOvr>
  <p:transition>
    <p:newsfla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D9D8-2108-43B9-B966-C6F2C58BF9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1857684"/>
      </p:ext>
    </p:extLst>
  </p:cSld>
  <p:clrMapOvr>
    <a:masterClrMapping/>
  </p:clrMapOvr>
  <p:transition>
    <p:newsfla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E9E5-6F59-4303-B71A-AB15DD04E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1001592"/>
      </p:ext>
    </p:extLst>
  </p:cSld>
  <p:clrMapOvr>
    <a:masterClrMapping/>
  </p:clrMapOvr>
  <p:transition>
    <p:newsfla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FC9A-EDFC-4257-9D97-9A926A4682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7663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B7BC-9706-4F9D-AEDE-2B353EFA7D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905301"/>
      </p:ext>
    </p:extLst>
  </p:cSld>
  <p:clrMapOvr>
    <a:masterClrMapping/>
  </p:clrMapOvr>
  <p:transition>
    <p:newsflash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A23F-9AF0-4845-8B72-404AF35357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594499"/>
      </p:ext>
    </p:extLst>
  </p:cSld>
  <p:clrMapOvr>
    <a:masterClrMapping/>
  </p:clrMapOvr>
  <p:transition>
    <p:newsflash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4C5-D6C3-47C8-9255-6BB29CFB2E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7078706"/>
      </p:ext>
    </p:extLst>
  </p:cSld>
  <p:clrMapOvr>
    <a:masterClrMapping/>
  </p:clrMapOvr>
  <p:transition>
    <p:newsfla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7A43-6E18-4EB9-8B9B-0F4ACBDA50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827211"/>
      </p:ext>
    </p:extLst>
  </p:cSld>
  <p:clrMapOvr>
    <a:masterClrMapping/>
  </p:clrMapOvr>
  <p:transition>
    <p:newsfla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4CDE-9644-4549-B6D7-670D8DDAF5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7812809"/>
      </p:ext>
    </p:extLst>
  </p:cSld>
  <p:clrMapOvr>
    <a:masterClrMapping/>
  </p:clrMapOvr>
  <p:transition>
    <p:newsfla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C728-9C8E-496E-814D-86699C178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6082110"/>
      </p:ext>
    </p:extLst>
  </p:cSld>
  <p:clrMapOvr>
    <a:masterClrMapping/>
  </p:clrMapOvr>
  <p:transition>
    <p:newsfla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9926-BC00-4450-9DC6-A932180A68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0979708"/>
      </p:ext>
    </p:extLst>
  </p:cSld>
  <p:clrMapOvr>
    <a:masterClrMapping/>
  </p:clrMapOvr>
  <p:transition>
    <p:newsfla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5984-D536-4CB2-A162-0674A08FD5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2395825"/>
      </p:ext>
    </p:extLst>
  </p:cSld>
  <p:clrMapOvr>
    <a:masterClrMapping/>
  </p:clrMapOvr>
  <p:transition>
    <p:newsfla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D724-2B0B-4440-AFF1-817D30129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7984428"/>
      </p:ext>
    </p:extLst>
  </p:cSld>
  <p:clrMapOvr>
    <a:masterClrMapping/>
  </p:clrMapOvr>
  <p:transition>
    <p:newsfla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D9D8-2108-43B9-B966-C6F2C58BF9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051451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E9E5-6F59-4303-B71A-AB15DD04E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8451995"/>
      </p:ext>
    </p:extLst>
  </p:cSld>
  <p:clrMapOvr>
    <a:masterClrMapping/>
  </p:clrMapOvr>
  <p:transition>
    <p:newsfla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FC9A-EDFC-4257-9D97-9A926A4682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60088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B7BC-9706-4F9D-AEDE-2B353EFA7D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447781"/>
      </p:ext>
    </p:extLst>
  </p:cSld>
  <p:clrMapOvr>
    <a:masterClrMapping/>
  </p:clrMapOvr>
  <p:transition>
    <p:newsfla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A23F-9AF0-4845-8B72-404AF35357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527737"/>
      </p:ext>
    </p:extLst>
  </p:cSld>
  <p:clrMapOvr>
    <a:masterClrMapping/>
  </p:clrMapOvr>
  <p:transition>
    <p:newsfla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4C5-D6C3-47C8-9255-6BB29CFB2E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963912"/>
      </p:ext>
    </p:extLst>
  </p:cSld>
  <p:clrMapOvr>
    <a:masterClrMapping/>
  </p:clrMapOvr>
  <p:transition>
    <p:newsfla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7A43-6E18-4EB9-8B9B-0F4ACBDA50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567852"/>
      </p:ext>
    </p:extLst>
  </p:cSld>
  <p:clrMapOvr>
    <a:masterClrMapping/>
  </p:clrMapOvr>
  <p:transition>
    <p:newsflash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4CDE-9644-4549-B6D7-670D8DDAF5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9515038"/>
      </p:ext>
    </p:extLst>
  </p:cSld>
  <p:clrMapOvr>
    <a:masterClrMapping/>
  </p:clrMapOvr>
  <p:transition>
    <p:newsflash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C728-9C8E-496E-814D-86699C178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2044363"/>
      </p:ext>
    </p:extLst>
  </p:cSld>
  <p:clrMapOvr>
    <a:masterClrMapping/>
  </p:clrMapOvr>
  <p:transition>
    <p:newsflash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9926-BC00-4450-9DC6-A932180A68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4535114"/>
      </p:ext>
    </p:extLst>
  </p:cSld>
  <p:clrMapOvr>
    <a:masterClrMapping/>
  </p:clrMapOvr>
  <p:transition>
    <p:newsflash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5984-D536-4CB2-A162-0674A08FD5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8903973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D724-2B0B-4440-AFF1-817D30129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180974"/>
      </p:ext>
    </p:extLst>
  </p:cSld>
  <p:clrMapOvr>
    <a:masterClrMapping/>
  </p:clrMapOvr>
  <p:transition>
    <p:newsflash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D9D8-2108-43B9-B966-C6F2C58BF9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30898"/>
      </p:ext>
    </p:extLst>
  </p:cSld>
  <p:clrMapOvr>
    <a:masterClrMapping/>
  </p:clrMapOvr>
  <p:transition>
    <p:newsflash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E9E5-6F59-4303-B71A-AB15DD04E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600521"/>
      </p:ext>
    </p:extLst>
  </p:cSld>
  <p:clrMapOvr>
    <a:masterClrMapping/>
  </p:clrMapOvr>
  <p:transition>
    <p:newsflash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FC9A-EDFC-4257-9D97-9A926A4682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333149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B7BC-9706-4F9D-AEDE-2B353EFA7D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7090923"/>
      </p:ext>
    </p:extLst>
  </p:cSld>
  <p:clrMapOvr>
    <a:masterClrMapping/>
  </p:clrMapOvr>
  <p:transition>
    <p:newsflash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A23F-9AF0-4845-8B72-404AF35357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0979"/>
      </p:ext>
    </p:extLst>
  </p:cSld>
  <p:clrMapOvr>
    <a:masterClrMapping/>
  </p:clrMapOvr>
  <p:transition>
    <p:newsflash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4C5-D6C3-47C8-9255-6BB29CFB2E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7443996"/>
      </p:ext>
    </p:extLst>
  </p:cSld>
  <p:clrMapOvr>
    <a:masterClrMapping/>
  </p:clrMapOvr>
  <p:transition>
    <p:newsflash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7A43-6E18-4EB9-8B9B-0F4ACBDA50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284433"/>
      </p:ext>
    </p:extLst>
  </p:cSld>
  <p:clrMapOvr>
    <a:masterClrMapping/>
  </p:clrMapOvr>
  <p:transition>
    <p:newsflash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4CDE-9644-4549-B6D7-670D8DDAF5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42929"/>
      </p:ext>
    </p:extLst>
  </p:cSld>
  <p:clrMapOvr>
    <a:masterClrMapping/>
  </p:clrMapOvr>
  <p:transition>
    <p:newsflash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C728-9C8E-496E-814D-86699C178C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20971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9926-BC00-4450-9DC6-A932180A68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4135183"/>
      </p:ext>
    </p:extLst>
  </p:cSld>
  <p:clrMapOvr>
    <a:masterClrMapping/>
  </p:clrMapOvr>
  <p:transition>
    <p:newsflash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5984-D536-4CB2-A162-0674A08FD5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764654"/>
      </p:ext>
    </p:extLst>
  </p:cSld>
  <p:clrMapOvr>
    <a:masterClrMapping/>
  </p:clrMapOvr>
  <p:transition>
    <p:newsflash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D724-2B0B-4440-AFF1-817D30129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619166"/>
      </p:ext>
    </p:extLst>
  </p:cSld>
  <p:clrMapOvr>
    <a:masterClrMapping/>
  </p:clrMapOvr>
  <p:transition>
    <p:newsflash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D9D8-2108-43B9-B966-C6F2C58BF9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708913"/>
      </p:ext>
    </p:extLst>
  </p:cSld>
  <p:clrMapOvr>
    <a:masterClrMapping/>
  </p:clrMapOvr>
  <p:transition>
    <p:newsflash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E9E5-6F59-4303-B71A-AB15DD04E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041361"/>
      </p:ext>
    </p:extLst>
  </p:cSld>
  <p:clrMapOvr>
    <a:masterClrMapping/>
  </p:clrMapOvr>
  <p:transition>
    <p:newsflash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FC9A-EDFC-4257-9D97-9A926A4682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41192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B7BC-9706-4F9D-AEDE-2B353EFA7D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264819"/>
      </p:ext>
    </p:extLst>
  </p:cSld>
  <p:clrMapOvr>
    <a:masterClrMapping/>
  </p:clrMapOvr>
  <p:transition>
    <p:newsflash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A23F-9AF0-4845-8B72-404AF35357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789728"/>
      </p:ext>
    </p:extLst>
  </p:cSld>
  <p:clrMapOvr>
    <a:masterClrMapping/>
  </p:clrMapOvr>
  <p:transition>
    <p:newsflash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4C5-D6C3-47C8-9255-6BB29CFB2E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4249365"/>
      </p:ext>
    </p:extLst>
  </p:cSld>
  <p:clrMapOvr>
    <a:masterClrMapping/>
  </p:clrMapOvr>
  <p:transition>
    <p:newsflash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7A43-6E18-4EB9-8B9B-0F4ACBDA50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841492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image" Target="../media/image1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016FF-A55F-42D7-A44A-993E28973DE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07787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016FF-A55F-42D7-A44A-993E28973DE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5293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016FF-A55F-42D7-A44A-993E28973DE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2879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016FF-A55F-42D7-A44A-993E28973DE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4574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016FF-A55F-42D7-A44A-993E28973DE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31328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016FF-A55F-42D7-A44A-993E28973DE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04343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016FF-A55F-42D7-A44A-993E28973DE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6472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016FF-A55F-42D7-A44A-993E28973DE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0908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016FF-A55F-42D7-A44A-993E28973DE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53579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016FF-A55F-42D7-A44A-993E28973DE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6967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016FF-A55F-42D7-A44A-993E28973DE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6967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016FF-A55F-42D7-A44A-993E28973DE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57130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016FF-A55F-42D7-A44A-993E28973DE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4086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016FF-A55F-42D7-A44A-993E28973DE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432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016FF-A55F-42D7-A44A-993E28973DE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25267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016FF-A55F-42D7-A44A-993E28973DE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1912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016FF-A55F-42D7-A44A-993E28973DE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2292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016FF-A55F-42D7-A44A-993E28973DE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184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016FF-A55F-42D7-A44A-993E28973DE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6571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8DC0~1\AppData\Local\Temp\FineReader11\media\image1.jpe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8DC0~1\AppData\Local\Temp\FineReader11\media\image1.jpe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3;&#1080;&#1073;&#1083;&#1080;&#1086;&#1090;&#1077;&#1082;&#1072;1\Documents\media\image1.jpe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8DC0~1\AppData\Local\Temp\FineReader11\media\image1.jpe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856984" cy="6096000"/>
          </a:xfrm>
        </p:spPr>
        <p:txBody>
          <a:bodyPr>
            <a:prstTxWarp prst="textWave2">
              <a:avLst/>
            </a:prstTxWarp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</a:t>
            </a: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ПЕРИОДИЧЕСКИХ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ИЗДАНИЙ ПО СПЕЦИАЛЬНОСТИ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21.02.01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ЭКСПЛУАТАЦИЯ  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НЕФТЯНЫХ И ГАЗОВЫХ  МЕСТОРОЖДЕНИЙ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12"/>
          <p:cNvGraphicFramePr>
            <a:graphicFrameLocks noGrp="1"/>
          </p:cNvGraphicFramePr>
          <p:nvPr/>
        </p:nvGraphicFramePr>
        <p:xfrm>
          <a:off x="5715000" y="609600"/>
          <a:ext cx="207964" cy="365146"/>
        </p:xfrm>
        <a:graphic>
          <a:graphicData uri="http://schemas.openxmlformats.org/drawingml/2006/table">
            <a:tbl>
              <a:tblPr/>
              <a:tblGrid>
                <a:gridCol w="207964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82" marR="91282" marT="45413" marB="4541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5" descr="novat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85184"/>
            <a:ext cx="2673748" cy="152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1372168777_52512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296171" cy="152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555578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6633"/>
            <a:ext cx="8425184" cy="136815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 sz="2000" b="1" dirty="0" smtClean="0">
                <a:effectLst/>
                <a:latin typeface="Times New Roman" pitchFamily="18" charset="0"/>
              </a:rPr>
              <a:t>Коршак, А. А. Компрессорные станции магистральных газопроводов</a:t>
            </a:r>
            <a:r>
              <a:rPr lang="en-US" altLang="ru-RU" sz="2000" b="1" dirty="0" smtClean="0">
                <a:effectLst/>
                <a:latin typeface="Times New Roman" pitchFamily="18" charset="0"/>
              </a:rPr>
              <a:t>[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Текст</a:t>
            </a:r>
            <a:r>
              <a:rPr lang="en-US" altLang="ru-RU" sz="2000" b="1" dirty="0" smtClean="0">
                <a:effectLst/>
                <a:latin typeface="Times New Roman" pitchFamily="18" charset="0"/>
              </a:rPr>
              <a:t>]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учеб. </a:t>
            </a:r>
            <a:r>
              <a:rPr lang="ru-RU" altLang="ru-RU" sz="2000" b="1" dirty="0" err="1" smtClean="0">
                <a:effectLst/>
                <a:latin typeface="Times New Roman" pitchFamily="18" charset="0"/>
              </a:rPr>
              <a:t>пособ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./А. А. Коршак – Ростов н/Д: Феникс, 2016. – 157 с.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990850" y="980729"/>
            <a:ext cx="5761038" cy="561692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>
              <a:buFont typeface="Wingdings" pitchFamily="2" charset="2"/>
              <a:buNone/>
            </a:pPr>
            <a:r>
              <a:rPr lang="ru-RU" altLang="ru-RU" sz="4000" b="1" dirty="0" smtClean="0">
                <a:effectLst/>
                <a:latin typeface="Times New Roman" pitchFamily="18" charset="0"/>
              </a:rPr>
              <a:t>     </a:t>
            </a:r>
            <a:r>
              <a:rPr lang="ru-RU" altLang="ru-RU" sz="1800" b="1" dirty="0" smtClean="0">
                <a:effectLst/>
                <a:latin typeface="Times New Roman" pitchFamily="18" charset="0"/>
              </a:rPr>
              <a:t>Практически весь добываемый в нашей стране газ транспортируется по магистральным газопроводом (МГ). Магистральным газопроводом называется комплекс производственных объектов, обеспечивающих перекачку природного или попутного нефтяного газа из мест добычи в места потребления,  в состав которого входят: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1800" b="1" dirty="0" smtClean="0">
                <a:effectLst/>
                <a:latin typeface="Times New Roman" pitchFamily="18" charset="0"/>
              </a:rPr>
              <a:t>           - линейные сооружения;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1800" b="1" dirty="0" smtClean="0">
                <a:effectLst/>
                <a:latin typeface="Times New Roman" pitchFamily="18" charset="0"/>
              </a:rPr>
              <a:t>           - компрессорные станции (КС);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1800" b="1" dirty="0" smtClean="0">
                <a:effectLst/>
                <a:latin typeface="Times New Roman" pitchFamily="18" charset="0"/>
              </a:rPr>
              <a:t>           - подземные хранилища газа  (ПХГ);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1800" b="1" dirty="0" smtClean="0">
                <a:effectLst/>
                <a:latin typeface="Times New Roman" pitchFamily="18" charset="0"/>
              </a:rPr>
              <a:t>           - газораспределительные станции   (ГРС).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ru-RU" altLang="ru-RU" sz="1800" b="1" dirty="0" smtClean="0">
                <a:effectLst/>
                <a:latin typeface="Times New Roman" pitchFamily="18" charset="0"/>
              </a:rPr>
              <a:t>          Ведущую роль в транспортировке газа  по трубопроводу играют компрессорные станции. В данном учебном пособии рассматриваются вопросы их проектирования и эксплуатации.</a:t>
            </a:r>
          </a:p>
        </p:txBody>
      </p:sp>
      <p:pic>
        <p:nvPicPr>
          <p:cNvPr id="7168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2595562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1450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80400" cy="12969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 sz="2000" b="1" dirty="0" smtClean="0">
                <a:effectLst/>
                <a:latin typeface="Times New Roman" pitchFamily="18" charset="0"/>
              </a:rPr>
              <a:t>Основы экономики и организации нефтегазового производства </a:t>
            </a:r>
            <a:r>
              <a:rPr lang="en-US" altLang="ru-RU" sz="2000" b="1" dirty="0" smtClean="0">
                <a:effectLst/>
                <a:latin typeface="Times New Roman" pitchFamily="18" charset="0"/>
              </a:rPr>
              <a:t>[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Текст</a:t>
            </a:r>
            <a:r>
              <a:rPr lang="en-US" altLang="ru-RU" sz="2000" b="1" dirty="0" smtClean="0">
                <a:effectLst/>
                <a:latin typeface="Times New Roman" pitchFamily="18" charset="0"/>
              </a:rPr>
              <a:t>]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: учеб. пособие для студ. учреждений высшего образо­вания /под ред. А. Ф. Андреева. — М. : ИЦ «Академия», 2014. — 320 с.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556792"/>
            <a:ext cx="5400675" cy="439315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600" dirty="0" smtClean="0">
                <a:effectLst/>
              </a:rPr>
              <a:t>       </a:t>
            </a:r>
            <a:r>
              <a:rPr lang="ru-RU" altLang="ru-RU" sz="1800" b="1" dirty="0" smtClean="0">
                <a:effectLst/>
                <a:latin typeface="Times New Roman" pitchFamily="18" charset="0"/>
              </a:rPr>
              <a:t>Учебное пособие создано в соответствии с Федеральным государственным образовательным стандартом по направлению подготовки «Нефтегазовое дело»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dirty="0" smtClean="0">
                <a:effectLst/>
                <a:latin typeface="Times New Roman" pitchFamily="18" charset="0"/>
              </a:rPr>
              <a:t>       В пособии приведена характеристика современного нефтегазово­го производства России. Рассмотрены перспективы развития </a:t>
            </a:r>
            <a:r>
              <a:rPr lang="ru-RU" altLang="ru-RU" sz="1800" b="1" dirty="0" err="1" smtClean="0">
                <a:effectLst/>
                <a:latin typeface="Times New Roman" pitchFamily="18" charset="0"/>
              </a:rPr>
              <a:t>топливно</a:t>
            </a:r>
            <a:r>
              <a:rPr lang="ru-RU" altLang="ru-RU" sz="1800" b="1" dirty="0" smtClean="0">
                <a:effectLst/>
                <a:latin typeface="Times New Roman" pitchFamily="18" charset="0"/>
              </a:rPr>
              <a:t> - энергетического комплекса, организационно - правовые формы предпринимательской деятельности; состав, структура и методы оценки основного и оборотного капитала предприятий нефтяного комплекса. Изложены принципы формирования издержек на предприятиях отрасли и цен на их продукцию, подходы к оценке эффективности производственно-коммерческой деятельности нефтегазовых организаций. Приведены основы планирования и управления экономическим потенциалом предприятий.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effectLst/>
                <a:latin typeface="Times New Roman" pitchFamily="18" charset="0"/>
              </a:rPr>
              <a:t>      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283527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2394647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6396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Основы автоматизации производственных процессов нефтегазового  производства[Текст]: учеб. пособие под ред. М. Ю. </a:t>
            </a:r>
            <a:r>
              <a:rPr lang="ru-RU" altLang="ru-RU" sz="2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Праховой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- 2-е изд., </a:t>
            </a:r>
            <a:r>
              <a:rPr lang="ru-RU" altLang="ru-RU" sz="2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- М.: Академия , 2016. – 256 с</a:t>
            </a:r>
            <a:r>
              <a:rPr lang="ru-RU" alt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1800" dirty="0" smtClean="0">
                <a:solidFill>
                  <a:srgbClr val="FF0000"/>
                </a:solidFill>
                <a:effectLst/>
                <a:latin typeface="Franklin Gothic Book" pitchFamily="34" charset="0"/>
              </a:rPr>
              <a:t/>
            </a:r>
            <a:br>
              <a:rPr lang="ru-RU" altLang="ru-RU" sz="1800" dirty="0" smtClean="0">
                <a:solidFill>
                  <a:srgbClr val="FF0000"/>
                </a:solidFill>
                <a:effectLst/>
                <a:latin typeface="Franklin Gothic Book" pitchFamily="34" charset="0"/>
              </a:rPr>
            </a:br>
            <a:endParaRPr lang="ru-RU" alt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196975"/>
            <a:ext cx="5761335" cy="4899025"/>
          </a:xfrm>
        </p:spPr>
        <p:txBody>
          <a:bodyPr/>
          <a:lstStyle/>
          <a:p>
            <a:pPr marL="0" indent="0" algn="just" eaLnBrk="1" hangingPunct="1">
              <a:lnSpc>
                <a:spcPct val="115000"/>
              </a:lnSpc>
              <a:buClr>
                <a:srgbClr val="F0A22E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В пособии рассмотрены основные средства автоматизации, используемые в современ­ных трехуровневых автоматизированных системах управления технологиче­скими процессами: датчики, средства измерения основных технологических параметров (температура, уровень, давление, расход, вибрация, состав и физико-химические свойства жидких и газовых сред), реле, цифровые устрой­ства, а также принципы построения систем телемеханики. Особое внимание уделено современ­ным системам на базе контроллеров и микропроцессоров, а также способам передачи цифровой информации. Авторы сочли целесообразным основное внимание уделить методам измерения того или иного параметра (как традиционным, так и новым), указав присущие им особенности, до­стоинства, недостатки и области применения. </a:t>
            </a:r>
            <a:endParaRPr lang="ru-RU" altLang="ru-RU" dirty="0" smtClean="0"/>
          </a:p>
        </p:txBody>
      </p:sp>
      <p:pic>
        <p:nvPicPr>
          <p:cNvPr id="73732" name="Picture 2" descr="C:\Users\18DC0~1\AppData\Local\Temp\FineReader11\media\image1.jpe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3237"/>
            <a:ext cx="28892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8478933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18916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700808"/>
            <a:ext cx="6480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24500" cmpd="dbl">
                  <a:solidFill>
                    <a:srgbClr val="3366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</a:rPr>
              <a:t>Периодические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967335"/>
            <a:ext cx="45365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24500" cmpd="dbl">
                  <a:solidFill>
                    <a:srgbClr val="3366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</a:rPr>
              <a:t>издания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68670293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2"/>
          <p:cNvSpPr>
            <a:spLocks noChangeArrowheads="1"/>
          </p:cNvSpPr>
          <p:nvPr/>
        </p:nvSpPr>
        <p:spPr bwMode="auto">
          <a:xfrm>
            <a:off x="4284663" y="495300"/>
            <a:ext cx="4535487" cy="709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Производственно-практический журнал</a:t>
            </a:r>
            <a:endParaRPr lang="ru-RU" altLang="ru-RU" sz="14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</a:pPr>
            <a:endParaRPr lang="ru-RU" altLang="ru-RU" sz="10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base" hangingPunct="1"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</a:pP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Издается с января  2015 года </a:t>
            </a:r>
          </a:p>
          <a:p>
            <a:pPr algn="just" eaLnBrk="1" fontAlgn="base" hangingPunct="1"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</a:pP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Периодичность  1 раз в месяц </a:t>
            </a:r>
          </a:p>
          <a:p>
            <a:pPr algn="just" eaLnBrk="1" fontAlgn="base" hangingPunct="1"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</a:pP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страницах журнала можно узнать как правильно оформлять документы по технике безопасности,  рассмотрены  примеры различных ситуации на производстве, много наглядных пособий.</a:t>
            </a:r>
          </a:p>
          <a:p>
            <a:pPr algn="just" eaLnBrk="1" fontAlgn="base" hangingPunct="1"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</a:pP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Журнал является настольной книгой для  специалиста по охране труда. Здесь можно найти интересные темы с конкретными примерами, документами, разъяснениями.</a:t>
            </a:r>
          </a:p>
          <a:p>
            <a:pPr algn="just" eaLnBrk="1" fontAlgn="base" hangingPunct="1"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</a:pP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 журналу прилагается ежемесячное приложение.</a:t>
            </a:r>
          </a:p>
          <a:p>
            <a:pPr algn="just" eaLnBrk="1" fontAlgn="base" hangingPunct="1"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</a:pPr>
            <a:endParaRPr lang="ru-RU" alt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base" hangingPunct="1"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</a:pPr>
            <a:endParaRPr lang="ru-RU" alt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9" name="Picture 4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" y="188640"/>
            <a:ext cx="381635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1749">
            <a:off x="832742" y="2733629"/>
            <a:ext cx="2664296" cy="380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8245307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  ЖУРНАЛА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МЕДИЦИНА И ОХРАНА ТРУДА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БЕЗОПАСНЫЙ ТРУД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ДОКУМЕНТЫ ПО ОТ И ПБ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МЕНЕДЖМЕНТ ОХРАНЫ ТРУДА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ПБ НА ПРЕДПРИЯТИИ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СПЕЦПРОЕКТ: ОБУЧЕНИЕ В КЕЙСАХ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БАНК ИНСТРУКЦИЙ ПО ОХРАНЕ ТРУДА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13849726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Научно – технический и производственный журнал  «Нефтяное хозяйство»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962400" y="1447800"/>
            <a:ext cx="4724400" cy="4495800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Созданный в 1920 г., в трудный период становления Советского государства, журнал сыграл огромную роль в   развитии нефтяной промышленности страны. В журнале работали и публиковали свои труды ученые с мировым именем, инженеры-практики, он и сейчас по праву гордится своим авторским коллективом. На протяжении всей своей истории журнал был и остается настольным изданием специалистов нефтегазовой  отрасли.</a:t>
            </a:r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9" name="Picture 6" descr="C:\Users\18DC0~1\AppData\Local\Temp\FineReader11\media\image1.jpe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22637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7" descr="image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22320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2429594" cy="334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4324864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журнала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Нефтяное хозяйство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6295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Нефтегазовые компании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эксплуатация нефтяных месторождений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и технология добычи нефти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Бурение скважин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обустройства месторождений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Нефтепромысловое оборудование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 и геолого-разведочные работы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Энергообеспечение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Нефтепромысловое оборудование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и промышленная безопасность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124840138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838" y="404813"/>
            <a:ext cx="5256212" cy="60483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Научно-технологический журнал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издаётся в Российском государственном университете нефти и газа им. И. М. Губкина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966" b="1855"/>
          <a:stretch/>
        </p:blipFill>
        <p:spPr bwMode="auto">
          <a:xfrm>
            <a:off x="395536" y="989312"/>
            <a:ext cx="3216344" cy="4782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752287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разделы журнала:</a:t>
            </a:r>
          </a:p>
          <a:p>
            <a:pPr marL="0" indent="0" algn="ctr">
              <a:buNone/>
            </a:pPr>
            <a:endParaRPr lang="ru-RU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обзор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нефти и газа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 и геофизика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эксплуатация месторождений нефти и газа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нефти и газа</a:t>
            </a:r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98638690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Объект 3" descr="Ð·Ð°Ð¿Ð°Ð´Ð½Ð¾ ÑÐ¸Ð±Ð¸ÑÑÐºÐ°Ñ Ð½ÐµÑÑÑÐ½Ð°Ñ Ð±Ð°Ð·Ð° Ð¿Ð¾ÑÑÐµÐ±Ð¸ÑÐµÐ»Ð¸ 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925" y="2781300"/>
            <a:ext cx="2509838" cy="3743325"/>
          </a:xfrm>
        </p:spPr>
      </p:pic>
      <p:sp>
        <p:nvSpPr>
          <p:cNvPr id="63491" name="Прямоугольник 6"/>
          <p:cNvSpPr>
            <a:spLocks noChangeArrowheads="1"/>
          </p:cNvSpPr>
          <p:nvPr/>
        </p:nvSpPr>
        <p:spPr bwMode="auto">
          <a:xfrm>
            <a:off x="2894013" y="115888"/>
            <a:ext cx="6048375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Западная Сибирь богата нефтью. По экономическим условиям и очередности освоения в регионе могут быть выделены четыре основных района: Центральный(Приобский), Северный, Восточный и Южный. Центральный район занимает территорию в среднем течении реки Оби, площадь 250 тысяч кв. км. Здесь сосредоточено  90% промышленных запасов нефти Западной Сибири. К числу крупнейших нефтяных месторождений относятся: </a:t>
            </a:r>
            <a:r>
              <a:rPr lang="ru-RU" altLang="ru-RU" sz="2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Самотлорское</a:t>
            </a: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Федоровское, </a:t>
            </a:r>
            <a:r>
              <a:rPr lang="ru-RU" altLang="ru-RU" sz="2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Салымское</a:t>
            </a: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Западно-</a:t>
            </a:r>
            <a:r>
              <a:rPr lang="ru-RU" altLang="ru-RU" sz="2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Сургутское</a:t>
            </a: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Мамонтовское, Советское и др. Нефть Среднего  </a:t>
            </a:r>
            <a:r>
              <a:rPr lang="ru-RU" altLang="ru-RU" sz="2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Приобья</a:t>
            </a: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имеет высокое качество. Западно-сибирская нефть отличается  низкой </a:t>
            </a:r>
            <a:r>
              <a:rPr lang="ru-RU" altLang="ru-RU" sz="2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сернистостью</a:t>
            </a: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(содержание серы – до 1,1 процента), и низким содержанием парафинов (меньше половины процента). Высокое содержание бензиновых фракций (от 40-ка до 60-ти процентов) объясняет её  повышенную летучесть. В настоящее время  на этой  территории  добывается 70 процентов всей отечественной нефти. </a:t>
            </a:r>
          </a:p>
        </p:txBody>
      </p:sp>
      <p:pic>
        <p:nvPicPr>
          <p:cNvPr id="63492" name="Рисунок 7" descr="ÐÐµÑÑÑ ÐÐ°Ð¿Ð°Ð´Ð½Ð¾Ð¹ Ð¡Ð¸Ð±Ð¸Ñ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33375"/>
            <a:ext cx="27019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5691535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626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r>
              <a:rPr lang="ru-RU" altLang="ru-RU" b="1" dirty="0" smtClean="0">
                <a:effectLst/>
                <a:latin typeface="Arial" charset="0"/>
              </a:rPr>
              <a:t> </a:t>
            </a:r>
            <a:r>
              <a:rPr lang="ru-RU" altLang="ru-RU" sz="2800" b="1" dirty="0" smtClean="0">
                <a:effectLst/>
                <a:latin typeface="Times New Roman" pitchFamily="18" charset="0"/>
              </a:rPr>
              <a:t>Так же в библиотеке техникума есть в наличии документы </a:t>
            </a:r>
            <a:r>
              <a:rPr lang="ru-RU" sz="2800" b="1" dirty="0" smtClean="0">
                <a:latin typeface="Times New Roman"/>
                <a:ea typeface="Times New Roman"/>
              </a:rPr>
              <a:t>на съёмных носителях</a:t>
            </a:r>
            <a:r>
              <a:rPr lang="ru-RU" altLang="ru-RU" sz="2800" b="1" dirty="0" smtClean="0">
                <a:effectLst/>
                <a:latin typeface="Times New Roman" pitchFamily="18" charset="0"/>
              </a:rPr>
              <a:t> :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ru-RU" sz="2800" b="1" dirty="0" smtClean="0">
                <a:effectLst/>
                <a:latin typeface="Times New Roman" pitchFamily="18" charset="0"/>
              </a:rPr>
              <a:t>1. Комплект видеофильмов «Бурение и добыча нефти и газа»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ru-RU" sz="2800" b="1" dirty="0" smtClean="0">
                <a:effectLst/>
                <a:latin typeface="Times New Roman" pitchFamily="18" charset="0"/>
              </a:rPr>
              <a:t>2. Комплект видеофильмов «Полный цикл строительства скважин. Часть 1. Технология бурения скважин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ru-RU" sz="2800" b="1" dirty="0" smtClean="0">
                <a:effectLst/>
                <a:latin typeface="Times New Roman" pitchFamily="18" charset="0"/>
              </a:rPr>
              <a:t>3.Комплект видеофильмов «Подземный текущий и капитальный ремонт скважин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ru-RU" sz="2800" b="1" dirty="0" smtClean="0">
                <a:effectLst/>
                <a:latin typeface="Times New Roman" pitchFamily="18" charset="0"/>
              </a:rPr>
              <a:t>4. Комплект видеофильмов «Технология добычи газа и нефти. Часть 1. Добыча, сбор и подготовка нефти к транспорту»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ru-RU" sz="2800" b="1" dirty="0" smtClean="0">
                <a:effectLst/>
                <a:latin typeface="Times New Roman" pitchFamily="18" charset="0"/>
              </a:rPr>
              <a:t>5. Электронная библиотека «Нефть и газ»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AutoNum type="arabicPeriod"/>
            </a:pPr>
            <a:endParaRPr lang="ru-RU" altLang="ru-RU" sz="2800" dirty="0" smtClean="0">
              <a:effectLst/>
              <a:latin typeface="Times New Roman" pitchFamily="18" charset="0"/>
            </a:endParaRP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AutoNum type="arabicPeriod"/>
            </a:pPr>
            <a:endParaRPr lang="ru-RU" altLang="ru-RU" sz="2800" dirty="0" smtClean="0">
              <a:effectLst/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ru-RU" altLang="ru-RU" sz="2800" dirty="0" smtClean="0">
              <a:effectLst/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ru-RU" altLang="ru-RU" sz="1800" dirty="0" smtClean="0">
              <a:effectLst/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ru-RU" altLang="ru-RU" sz="1800" dirty="0" smtClean="0">
              <a:effectLst/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ru-RU" altLang="ru-RU" sz="1800" dirty="0" smtClean="0"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735061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4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704137" cy="11001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Royal Times New Roman"/>
              </a:rPr>
              <a:t>Главный среди равных</a:t>
            </a:r>
          </a:p>
        </p:txBody>
      </p:sp>
      <p:pic>
        <p:nvPicPr>
          <p:cNvPr id="64515" name="Picture 5" descr="нефть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6700" y="1557338"/>
            <a:ext cx="3457575" cy="2517775"/>
          </a:xfrm>
        </p:spPr>
      </p:pic>
      <p:sp>
        <p:nvSpPr>
          <p:cNvPr id="64516" name="Rectangle 6"/>
          <p:cNvSpPr>
            <a:spLocks noChangeArrowheads="1"/>
          </p:cNvSpPr>
          <p:nvPr/>
        </p:nvSpPr>
        <p:spPr bwMode="auto">
          <a:xfrm>
            <a:off x="323850" y="4149725"/>
            <a:ext cx="87122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Одной из ведущих компаний по  добыче нефти в регионе является ПАО «Сургутнефтегаз».  Компания осуществляет геолого-разведочную работу в трех нефтеносных провинциях: Западно-Сибирской, Восточно-Сибирской и Тимано-Печорской. В 2016 году прирост извлекаемых запасов ПАО «Сургутнефтегаза» составил 103,9 млн т нефти. При этом компания за год добыла 61,8 млн т нефти (третий по величине результат в России после НК «Роснефти» и ПАО «Лукойла»), объем производства газа — 9,8 млрд куб. м. На конец 2016 года у ПАО «Сургутнефтегаза» работало 295 АЗС. До 2022 года ПАО «Сургутнефтегаз" планирует ввести в разработку 21 новое месторождение </a:t>
            </a:r>
          </a:p>
        </p:txBody>
      </p:sp>
    </p:spTree>
    <p:extLst>
      <p:ext uri="{BB962C8B-B14F-4D97-AF65-F5344CB8AC3E}">
        <p14:creationId xmlns="" xmlns:p14="http://schemas.microsoft.com/office/powerpoint/2010/main" val="101575735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6633"/>
            <a:ext cx="8640762" cy="2088406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Михеева, Е. В. Информационные технологии в профессиональной деятельности 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Технические специальности 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[Текст]:учеб./Е .В. Михеева, О.И. Титова.- 3-е изд. стер. – М.: - Академия, 2016. – 416 с.</a:t>
            </a:r>
            <a:r>
              <a:rPr lang="ru-RU" altLang="ru-RU" sz="1800" dirty="0" smtClean="0">
                <a:solidFill>
                  <a:srgbClr val="000000"/>
                </a:solidFill>
                <a:effectLst/>
                <a:latin typeface="Franklin Gothic Book" pitchFamily="34" charset="0"/>
              </a:rPr>
              <a:t/>
            </a:r>
            <a:br>
              <a:rPr lang="ru-RU" altLang="ru-RU" sz="1800" dirty="0" smtClean="0">
                <a:solidFill>
                  <a:srgbClr val="000000"/>
                </a:solidFill>
                <a:effectLst/>
                <a:latin typeface="Franklin Gothic Book" pitchFamily="34" charset="0"/>
              </a:rPr>
            </a:br>
            <a:endParaRPr lang="ru-RU" alt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556792"/>
            <a:ext cx="5832648" cy="4531271"/>
          </a:xfrm>
        </p:spPr>
        <p:txBody>
          <a:bodyPr/>
          <a:lstStyle/>
          <a:p>
            <a:pPr marL="0" indent="0" algn="just" eaLnBrk="1" hangingPunct="1">
              <a:buClr>
                <a:srgbClr val="F0A22E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Учебник создан в соответствии с Федеральным государственным образова­тельным стандартом среднего профессионального образования для всех техни­ческих специальностей для изучения дисциплины естественно-научного цикла «Информационные технологии в профессиональной деятельности». Приведены базовые понятия по информационным технологиям. Рассмотре­ны возможности практического применения в профессиональной деятельности программ офисного пакета </a:t>
            </a:r>
            <a:r>
              <a:rPr lang="en-US" alt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MS Office </a:t>
            </a:r>
            <a:r>
              <a:rPr lang="ru-RU" alt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2007, программ обработки графических изображений, программ САПР, компьютерных справочно-правовых систем на примере системы ГАРАНТ ЭКСПЕРТ 2010, программ работы в сети Интернет.  Данный учебник является частью учебно-методического комплекта для среднего профессионального образования для технических специальностей</a:t>
            </a:r>
            <a:r>
              <a:rPr lang="ru-RU" alt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defRPr/>
            </a:pPr>
            <a:endParaRPr lang="ru-RU" altLang="ru-RU" dirty="0" smtClean="0"/>
          </a:p>
        </p:txBody>
      </p:sp>
      <p:pic>
        <p:nvPicPr>
          <p:cNvPr id="65540" name="Picture 2" descr="C:\Users\библиотека1\Documents\media\image1.jpe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8215"/>
            <a:ext cx="2806173" cy="413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5976839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603250"/>
            <a:ext cx="8640638" cy="244807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u-RU" altLang="ru-RU" sz="1800" b="1" i="1" dirty="0" smtClean="0">
                <a:effectLst/>
                <a:latin typeface="Times New Roman" pitchFamily="18" charset="0"/>
              </a:rPr>
              <a:t/>
            </a:r>
            <a:br>
              <a:rPr lang="ru-RU" altLang="ru-RU" sz="1800" b="1" i="1" dirty="0" smtClean="0">
                <a:effectLst/>
                <a:latin typeface="Times New Roman" pitchFamily="18" charset="0"/>
              </a:rPr>
            </a:br>
            <a:r>
              <a:rPr lang="ru-RU" altLang="ru-RU" sz="2000" b="1" dirty="0" smtClean="0">
                <a:effectLst/>
                <a:latin typeface="Times New Roman" pitchFamily="18" charset="0"/>
              </a:rPr>
              <a:t> </a:t>
            </a:r>
            <a:r>
              <a:rPr lang="ru-RU" altLang="ru-RU" sz="2000" b="1" dirty="0" err="1" smtClean="0">
                <a:effectLst/>
                <a:latin typeface="Times New Roman" pitchFamily="18" charset="0"/>
              </a:rPr>
              <a:t>Покрепин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,  Б.В.  Разработка нефтяных и газовых месторождений. </a:t>
            </a:r>
            <a:r>
              <a:rPr lang="en-US" altLang="ru-RU" sz="2000" b="1" dirty="0" smtClean="0">
                <a:effectLst/>
                <a:latin typeface="Times New Roman" pitchFamily="18" charset="0"/>
              </a:rPr>
              <a:t>[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Текст</a:t>
            </a:r>
            <a:r>
              <a:rPr lang="en-US" altLang="ru-RU" sz="2000" b="1" dirty="0" smtClean="0">
                <a:effectLst/>
                <a:latin typeface="Times New Roman" pitchFamily="18" charset="0"/>
              </a:rPr>
              <a:t>]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:учеб. </a:t>
            </a:r>
            <a:r>
              <a:rPr lang="ru-RU" altLang="ru-RU" sz="2000" b="1" dirty="0" err="1" smtClean="0">
                <a:effectLst/>
                <a:latin typeface="Times New Roman" pitchFamily="18" charset="0"/>
              </a:rPr>
              <a:t>пособ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./ Б. В. </a:t>
            </a:r>
            <a:r>
              <a:rPr lang="ru-RU" altLang="ru-RU" sz="2000" b="1" dirty="0" err="1" smtClean="0">
                <a:effectLst/>
                <a:latin typeface="Times New Roman" pitchFamily="18" charset="0"/>
              </a:rPr>
              <a:t>Покрепин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.— Ростов н/Д : Феникс, 2015. - 318 с.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1124744"/>
            <a:ext cx="5617319" cy="547290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dirty="0" smtClean="0">
                <a:effectLst/>
              </a:rPr>
              <a:t>     </a:t>
            </a:r>
            <a:r>
              <a:rPr lang="ru-RU" altLang="ru-RU" sz="1800" b="1" dirty="0" smtClean="0">
                <a:effectLst/>
                <a:latin typeface="Times New Roman" pitchFamily="18" charset="0"/>
              </a:rPr>
              <a:t>В учебном пособии описаны составы и свойства горных пород коллекторов нефти и газа, приведены составы и свойства пластовых флюидов, рассмотрены составы жидкостей и газов в пластовых условиях, источники пластовой энергии и режимы работы нефтяных и газовых залежей. Также описаны процессы разработки нефтяных и газовых месторождений, приведены методы исследования нефтяных и газовых скважин и пластов, рассмотрены методы поддержания пластового давления и повышения  </a:t>
            </a:r>
            <a:r>
              <a:rPr lang="ru-RU" altLang="ru-RU" sz="1800" b="1" dirty="0" err="1" smtClean="0">
                <a:effectLst/>
                <a:latin typeface="Times New Roman" pitchFamily="18" charset="0"/>
              </a:rPr>
              <a:t>нефтеотдачи</a:t>
            </a:r>
            <a:r>
              <a:rPr lang="ru-RU" altLang="ru-RU" sz="1800" b="1" dirty="0" smtClean="0">
                <a:effectLst/>
                <a:latin typeface="Times New Roman" pitchFamily="18" charset="0"/>
              </a:rPr>
              <a:t> пластов, описаны мероприятия по охране недр и окружающей среды.                Книга адресована студентам техникумов и колледжей, обучающимся по специальности                          « Разработка и эксплуатация нефтяных и газовых месторождений.» Издание соответствует Федеральному государственному образовательному стандарту и программе дисциплины «Разработка нефтяных и газовых месторождений» (профессиональный модуль «Проведение технологических процессов разработки и эксплуатации нефтяных и газовых месторождений». </a:t>
            </a:r>
            <a:endParaRPr lang="ru-RU" altLang="ru-RU" sz="1800" dirty="0" smtClean="0">
              <a:effectLst/>
              <a:latin typeface="Times New Roman" pitchFamily="18" charset="0"/>
            </a:endParaRPr>
          </a:p>
        </p:txBody>
      </p:sp>
      <p:pic>
        <p:nvPicPr>
          <p:cNvPr id="66564" name="Picture 5" descr="imag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3048"/>
            <a:ext cx="29718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2652168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188912"/>
            <a:ext cx="8496622" cy="1223863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Покрепин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, Б.В. Эксплуатация нефтяных и газовых месторождений</a:t>
            </a:r>
            <a:r>
              <a:rPr lang="ru-RU" altLang="ru-RU" sz="2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учеб. </a:t>
            </a:r>
            <a:r>
              <a:rPr lang="ru-RU" altLang="ru-RU" sz="2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пособ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/ Б. В.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Покрепин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.-Ростов н/Д: Феникс, 2016. – 605 с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>                            </a:t>
            </a:r>
            <a:endParaRPr lang="ru-RU" i="1" dirty="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2987825" y="1196752"/>
            <a:ext cx="5905350" cy="5432648"/>
          </a:xfrm>
        </p:spPr>
        <p:txBody>
          <a:bodyPr/>
          <a:lstStyle/>
          <a:p>
            <a:pPr marL="0" lvl="0" indent="0" algn="just">
              <a:spcAft>
                <a:spcPts val="0"/>
              </a:spcAft>
              <a:buClr>
                <a:srgbClr val="00CCFF"/>
              </a:buClr>
              <a:buNone/>
            </a:pPr>
            <a:r>
              <a:rPr lang="ru-RU" sz="2000" b="1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Полностью дисциплина «Эксплуатация нефтяных и газовых </a:t>
            </a:r>
            <a:r>
              <a:rPr lang="ru-RU" sz="2000" b="1" dirty="0" smtClean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месторождений», </a:t>
            </a:r>
            <a:r>
              <a:rPr lang="ru-RU" sz="2000" b="1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является достаточно объёмной. Исходя из этого дисциплину условно </a:t>
            </a:r>
            <a:r>
              <a:rPr lang="ru-RU" sz="2000" b="1" dirty="0" smtClean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можно </a:t>
            </a:r>
            <a:r>
              <a:rPr lang="ru-RU" sz="2000" b="1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разбить на з части: «Способы добычи нефти и газа», «Методы повышения дебитов скважин» и «Подземный ремонт скважин». Данное издание составляет первую часть  дисциплины.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>Пособие  </a:t>
            </a:r>
            <a:r>
              <a:rPr lang="ru-RU" sz="2000" b="1" dirty="0">
                <a:effectLst/>
                <a:latin typeface="Times New Roman"/>
                <a:ea typeface="Times New Roman"/>
              </a:rPr>
              <a:t>составлено в составлено в соответствии с программой МДК.01.02 «Эксплуатация  нефтяных и газовых месторождений». В 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нем рассмотрены </a:t>
            </a:r>
            <a:r>
              <a:rPr lang="ru-RU" sz="2000" b="1" dirty="0">
                <a:effectLst/>
                <a:latin typeface="Times New Roman"/>
                <a:ea typeface="Times New Roman"/>
              </a:rPr>
              <a:t>все основные способы и 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этапы </a:t>
            </a:r>
            <a:r>
              <a:rPr lang="ru-RU" sz="2000" b="1" dirty="0">
                <a:effectLst/>
                <a:latin typeface="Times New Roman"/>
                <a:ea typeface="Times New Roman"/>
              </a:rPr>
              <a:t>добычи нефти и газа , подготовка месторождения  к эксплуатации, методы увеличения  дебитов скважин и технологии текущего и капитального ремонтов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.  </a:t>
            </a: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7588" name="Picture 5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903" r="4710" b="30923"/>
          <a:stretch>
            <a:fillRect/>
          </a:stretch>
        </p:blipFill>
        <p:spPr bwMode="auto">
          <a:xfrm>
            <a:off x="251520" y="1556792"/>
            <a:ext cx="2563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4113635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315913"/>
            <a:ext cx="8569647" cy="20685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 sz="2000" b="1" dirty="0" smtClean="0">
                <a:effectLst/>
                <a:latin typeface="Times New Roman" pitchFamily="18" charset="0"/>
              </a:rPr>
              <a:t>Коршак, А.А. Нефтегазопромысловое дело : введение в специальность</a:t>
            </a:r>
            <a:r>
              <a:rPr lang="en-US" altLang="ru-RU" sz="2000" b="1" dirty="0" smtClean="0">
                <a:effectLst/>
                <a:latin typeface="Times New Roman" pitchFamily="18" charset="0"/>
              </a:rPr>
              <a:t>[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Текст</a:t>
            </a:r>
            <a:r>
              <a:rPr lang="en-US" altLang="ru-RU" sz="2000" b="1" dirty="0" smtClean="0">
                <a:effectLst/>
                <a:latin typeface="Times New Roman" pitchFamily="18" charset="0"/>
              </a:rPr>
              <a:t>]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: учеб. </a:t>
            </a:r>
            <a:r>
              <a:rPr lang="ru-RU" altLang="ru-RU" sz="2000" b="1" dirty="0" err="1" smtClean="0">
                <a:effectLst/>
                <a:latin typeface="Times New Roman" pitchFamily="18" charset="0"/>
              </a:rPr>
              <a:t>пособ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./А. А. Коршак. — Ростов н/Д : Феникс, 2017. — 350</a:t>
            </a:r>
            <a:r>
              <a:rPr lang="ru-RU" altLang="ru-RU" sz="2000" dirty="0" smtClean="0">
                <a:effectLst/>
              </a:rPr>
              <a:t> с.</a:t>
            </a:r>
            <a:endParaRPr lang="ru-RU" altLang="ru-RU" dirty="0" smtClean="0"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1052736"/>
            <a:ext cx="5688631" cy="439556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800" dirty="0" smtClean="0">
                <a:effectLst/>
              </a:rPr>
              <a:t>          </a:t>
            </a:r>
            <a:r>
              <a:rPr lang="ru-RU" altLang="ru-RU" sz="1800" b="1" dirty="0" smtClean="0">
                <a:effectLst/>
                <a:latin typeface="Times New Roman" pitchFamily="18" charset="0"/>
              </a:rPr>
              <a:t>Топливно-энергетический комплекс (ТЭК) является одной из основ экономики России. Ознакомившись с содержанием данной книги, читатель узнает много инте­ресного, получит целостное представление о нефтяной и газовой промышленности, будет готов к изучению общетехнических дисциплин и, наконец, получит начальное представление об избранной им профессии.         В книге описаны история применения нефти и газа, развитие и современное состояние нефтяной и газовой промышленности России, взгляды на происхождение нефти и газа. Читатель узнает, какие месторождения являются самыми крупными в мире, как и чем бурят скважины, что значит добывать нефть и газ и как это делается.         Приводятся современные сведения о мировых запасах и добыче нефти и газа, крупнейших месторождениях мира. Даны начальные сведения о поиске и разведке нефтяных и газовых месторождений, бурении скважин и разработке залежей неф­ти и газа.          Книга рассчитана на широкий круг читателей: студентов высших и средних специальных учебных заведений.</a:t>
            </a:r>
          </a:p>
        </p:txBody>
      </p:sp>
      <p:pic>
        <p:nvPicPr>
          <p:cNvPr id="1027" name="Picture 3" descr="C:\Users\18DC0~1\AppData\Local\Temp\FineReader11\media\image1.jpe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7"/>
            <a:ext cx="3095843" cy="46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8432138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-458788"/>
            <a:ext cx="8352927" cy="22113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u-RU" altLang="ru-RU" sz="2000" b="1" dirty="0" smtClean="0">
                <a:effectLst/>
                <a:latin typeface="Times New Roman" pitchFamily="18" charset="0"/>
              </a:rPr>
              <a:t>Коршак, А.А. Основы транспорта, хранения и переработки нефти и газа</a:t>
            </a:r>
            <a:r>
              <a:rPr lang="en-US" altLang="ru-RU" sz="2000" b="1" dirty="0" smtClean="0">
                <a:effectLst/>
                <a:latin typeface="Times New Roman" pitchFamily="18" charset="0"/>
              </a:rPr>
              <a:t>[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Текст</a:t>
            </a:r>
            <a:r>
              <a:rPr lang="en-US" altLang="ru-RU" sz="2000" b="1" dirty="0" smtClean="0">
                <a:effectLst/>
                <a:latin typeface="Times New Roman" pitchFamily="18" charset="0"/>
              </a:rPr>
              <a:t>]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: учеб. </a:t>
            </a:r>
            <a:r>
              <a:rPr lang="ru-RU" altLang="ru-RU" sz="2000" b="1" dirty="0" err="1" smtClean="0">
                <a:effectLst/>
                <a:latin typeface="Times New Roman" pitchFamily="18" charset="0"/>
              </a:rPr>
              <a:t>пособ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. / АК. А. Коршак.– Ростов н/Д: Феникс, 2015. – 365 с.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1981200"/>
            <a:ext cx="5338762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mtClean="0">
                <a:effectLst/>
              </a:rPr>
              <a:t>      </a:t>
            </a:r>
          </a:p>
        </p:txBody>
      </p:sp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359643"/>
            <a:ext cx="296068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3419475" y="981075"/>
            <a:ext cx="5545138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В учебном пособии доступно описаны состояние и перспективы развития трубопроводного транспорта нефти и газа, основные объекты и сооружения магистральных нефтепроводов, газопроводов и нефтепродуктопроводов, трубопроводов для транспортировки твердых и сыпучих материалов, нефтебаз, газохранилищ и автозаправочных станций, порядок проектирования и сооружения трубопроводов и хранилищ. Освещаются вопросы переработки нефти, газов и углеводородного сырья. В отдельном разделе пособия собраны основные понятия и определения. Книга рассчитана на широкий круг читателей: студентов высших и средних специальных учебных заведений, работников нефтяной и газовой промышленности, а также всех, кто интересуется нефтегазовым делом.</a:t>
            </a:r>
          </a:p>
        </p:txBody>
      </p:sp>
    </p:spTree>
    <p:extLst>
      <p:ext uri="{BB962C8B-B14F-4D97-AF65-F5344CB8AC3E}">
        <p14:creationId xmlns="" xmlns:p14="http://schemas.microsoft.com/office/powerpoint/2010/main" val="213172157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81000"/>
            <a:ext cx="8424863" cy="9604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 sz="2000" b="1" dirty="0" smtClean="0">
                <a:effectLst/>
                <a:latin typeface="Times New Roman" pitchFamily="18" charset="0"/>
              </a:rPr>
              <a:t>Коршак, А.А. Нефтеперекачивающие станции</a:t>
            </a:r>
            <a:r>
              <a:rPr lang="en-US" altLang="ru-RU" sz="2000" b="1" dirty="0" smtClean="0">
                <a:effectLst/>
                <a:latin typeface="Times New Roman" pitchFamily="18" charset="0"/>
              </a:rPr>
              <a:t>[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Текст</a:t>
            </a:r>
            <a:r>
              <a:rPr lang="en-US" altLang="ru-RU" sz="2000" b="1" dirty="0" smtClean="0">
                <a:effectLst/>
                <a:latin typeface="Times New Roman" pitchFamily="18" charset="0"/>
              </a:rPr>
              <a:t>]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: учеб. </a:t>
            </a:r>
            <a:r>
              <a:rPr lang="ru-RU" altLang="ru-RU" sz="2000" b="1" dirty="0" err="1" smtClean="0">
                <a:effectLst/>
                <a:latin typeface="Times New Roman" pitchFamily="18" charset="0"/>
              </a:rPr>
              <a:t>пособ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./А.А. Коршак.. – Ростов н/Д: Феникс, 2015. – 269 с.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5" y="1557338"/>
            <a:ext cx="5483225" cy="45386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В состав сооружений магистральных   нефтепроводов и нефтепродуктопроводов  входят :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подводящие </a:t>
            </a:r>
            <a:r>
              <a:rPr lang="ru-RU" alt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трубопроводы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нефтеперекачивающие станции (</a:t>
            </a:r>
            <a:r>
              <a:rPr lang="ru-RU" altLang="ru-RU" sz="2000" b="1" dirty="0" err="1" smtClean="0">
                <a:effectLst/>
                <a:latin typeface="Times New Roman" pitchFamily="18" charset="0"/>
                <a:cs typeface="Times New Roman" panose="02020603050405020304" pitchFamily="18" charset="0"/>
              </a:rPr>
              <a:t>нпс</a:t>
            </a:r>
            <a:r>
              <a:rPr lang="ru-RU" altLang="ru-RU" sz="2000" b="1" dirty="0" smtClean="0">
                <a:effectLst/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ru-RU" sz="2000" b="1" dirty="0" smtClean="0">
                <a:effectLst/>
                <a:latin typeface="Times New Roman" pitchFamily="18" charset="0"/>
                <a:cs typeface="Times New Roman" panose="02020603050405020304" pitchFamily="18" charset="0"/>
              </a:rPr>
              <a:t>3. линейные сооружения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ru-RU" sz="2000" b="1" dirty="0" smtClean="0">
                <a:effectLst/>
                <a:latin typeface="Times New Roman" pitchFamily="18" charset="0"/>
                <a:cs typeface="Times New Roman" panose="02020603050405020304" pitchFamily="18" charset="0"/>
              </a:rPr>
              <a:t>4. конечный пункт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ru-RU" sz="2000" b="1" dirty="0" smtClean="0">
                <a:effectLst/>
                <a:latin typeface="Times New Roman" pitchFamily="18" charset="0"/>
                <a:cs typeface="Times New Roman" panose="02020603050405020304" pitchFamily="18" charset="0"/>
              </a:rPr>
              <a:t>Основную роль в транспортировке нефти и нефтепро­дуктов по трубопроводам играют нефтеперекачивающие станции. В данном учебном пособии рассматриваются вопросы эксплуатации их оборудования. Книга рассчитана на широкий круг читателей: студентов высших и средних специальных учебных заведений, работ­ников нефтяной и газовой промышленности, а также всех, кто интересуется нефтегазовым делом.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 smtClean="0">
                <a:effectLst/>
                <a:latin typeface="Times New Roman" pitchFamily="18" charset="0"/>
              </a:rPr>
              <a:t/>
            </a:r>
            <a:br>
              <a:rPr lang="ru-RU" altLang="ru-RU" sz="2400" b="1" dirty="0" smtClean="0">
                <a:effectLst/>
                <a:latin typeface="Times New Roman" pitchFamily="18" charset="0"/>
              </a:rPr>
            </a:br>
            <a:endParaRPr lang="ru-RU" altLang="ru-RU" sz="2400" b="1" dirty="0" smtClean="0">
              <a:effectLst/>
              <a:latin typeface="Times New Roman" pitchFamily="18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2590800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60046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1741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20</vt:i4>
      </vt:variant>
    </vt:vector>
  </HeadingPairs>
  <TitlesOfParts>
    <vt:vector size="40" baseType="lpstr">
      <vt:lpstr>Тема Office</vt:lpstr>
      <vt:lpstr>Текстура</vt:lpstr>
      <vt:lpstr>1_Текстура</vt:lpstr>
      <vt:lpstr>2_Текстура</vt:lpstr>
      <vt:lpstr>3_Текстура</vt:lpstr>
      <vt:lpstr>4_Текстура</vt:lpstr>
      <vt:lpstr>5_Текстура</vt:lpstr>
      <vt:lpstr>6_Текстура</vt:lpstr>
      <vt:lpstr>7_Текстура</vt:lpstr>
      <vt:lpstr>8_Текстура</vt:lpstr>
      <vt:lpstr>9_Текстура</vt:lpstr>
      <vt:lpstr>10_Текстура</vt:lpstr>
      <vt:lpstr>11_Текстура</vt:lpstr>
      <vt:lpstr>12_Текстура</vt:lpstr>
      <vt:lpstr>13_Текстура</vt:lpstr>
      <vt:lpstr>14_Текстура</vt:lpstr>
      <vt:lpstr>15_Текстура</vt:lpstr>
      <vt:lpstr>16_Текстура</vt:lpstr>
      <vt:lpstr>17_Текстура</vt:lpstr>
      <vt:lpstr>18_Текстура</vt:lpstr>
      <vt:lpstr>Слайд 1</vt:lpstr>
      <vt:lpstr>Слайд 2</vt:lpstr>
      <vt:lpstr>Слайд 3</vt:lpstr>
      <vt:lpstr>Михеева, Е. В. Информационные технологии в профессиональной деятельности . Технические специальности [Текст]:учеб./Е .В. Михеева, О.И. Титова.- 3-е изд. стер. – М.: - Академия, 2016. – 416 с. </vt:lpstr>
      <vt:lpstr>  Покрепин,  Б.В.  Разработка нефтяных и газовых месторождений. [Текст]:учеб. пособ./ Б. В. Покрепин.— Ростов н/Д : Феникс, 2015. - 318 с.</vt:lpstr>
      <vt:lpstr> Покрепин, Б.В. Эксплуатация нефтяных и газовых месторождений [Текст]: учеб. пособ./ Б. В. Покрепин.-Ростов н/Д: Феникс, 2016. – 605 с.                             </vt:lpstr>
      <vt:lpstr>Коршак, А.А. Нефтегазопромысловое дело : введение в специальность[Текст]: учеб. пособ./А. А. Коршак. — Ростов н/Д : Феникс, 2017. — 350 с.</vt:lpstr>
      <vt:lpstr>Коршак, А.А. Основы транспорта, хранения и переработки нефти и газа[Текст]: учеб. пособ. / АК. А. Коршак.– Ростов н/Д: Феникс, 2015. – 365 с.</vt:lpstr>
      <vt:lpstr>Коршак, А.А. Нефтеперекачивающие станции[Текст]: учеб. пособ./А.А. Коршак.. – Ростов н/Д: Феникс, 2015. – 269 с.</vt:lpstr>
      <vt:lpstr>Коршак, А. А. Компрессорные станции магистральных газопроводов[Текст]учеб. пособ./А. А. Коршак – Ростов н/Д: Феникс, 2016. – 157 с.</vt:lpstr>
      <vt:lpstr>Основы экономики и организации нефтегазового производства [Текст]: учеб. пособие для студ. учреждений высшего образо­вания /под ред. А. Ф. Андреева. — М. : ИЦ «Академия», 2014. — 320 с.</vt:lpstr>
      <vt:lpstr>Основы автоматизации производственных процессов нефтегазового  производства[Текст]: учеб. пособие под ред. М. Ю. Праховой. - 2-е изд., испр. - М.: Академия , 2016. – 256 с. </vt:lpstr>
      <vt:lpstr>       </vt:lpstr>
      <vt:lpstr>Слайд 14</vt:lpstr>
      <vt:lpstr>СОДЕРЖАНИЕ   ЖУРНАЛА</vt:lpstr>
      <vt:lpstr>Научно – технический и производственный журнал  «Нефтяное хозяйство»</vt:lpstr>
      <vt:lpstr>Содержание журнала Нефтяное хозяйство 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библиотека1</dc:creator>
  <cp:lastModifiedBy>Авилкина В.В.</cp:lastModifiedBy>
  <cp:revision>35</cp:revision>
  <dcterms:created xsi:type="dcterms:W3CDTF">2018-11-30T05:58:44Z</dcterms:created>
  <dcterms:modified xsi:type="dcterms:W3CDTF">2019-03-04T06:12:42Z</dcterms:modified>
</cp:coreProperties>
</file>