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sldIdLst>
    <p:sldId id="256" r:id="rId3"/>
    <p:sldId id="269" r:id="rId4"/>
    <p:sldId id="270" r:id="rId5"/>
    <p:sldId id="273" r:id="rId6"/>
    <p:sldId id="274" r:id="rId7"/>
    <p:sldId id="275" r:id="rId8"/>
    <p:sldId id="280" r:id="rId9"/>
    <p:sldId id="281" r:id="rId10"/>
    <p:sldId id="284" r:id="rId11"/>
    <p:sldId id="286" r:id="rId12"/>
    <p:sldId id="287" r:id="rId13"/>
    <p:sldId id="288" r:id="rId14"/>
    <p:sldId id="289" r:id="rId15"/>
    <p:sldId id="290" r:id="rId16"/>
    <p:sldId id="291" r:id="rId17"/>
    <p:sldId id="282" r:id="rId18"/>
    <p:sldId id="292" r:id="rId19"/>
    <p:sldId id="26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74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8"/>
          </a:xfr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 anchorCtr="0">
            <a:noAutofit/>
          </a:bodyPr>
          <a:lstStyle>
            <a:lvl1pPr marL="0" indent="0" algn="ctr">
              <a:buNone/>
              <a:defRPr lang="en-US" sz="1400" dirty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Город, год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C6CA32B-2499-438F-B568-AFFC1EBE23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50" y="1629000"/>
            <a:ext cx="61089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9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карти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1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368198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130557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609601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368198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8130557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1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367758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8114274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609601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4367758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8114274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8B6081FD-8BEF-4F9D-A583-CF2427473C64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99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фото +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1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368198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130557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1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367758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8114274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4426297"/>
            <a:ext cx="5384800" cy="1699866"/>
          </a:xfrm>
        </p:spPr>
        <p:txBody>
          <a:bodyPr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lang="ru-RU" sz="2000" dirty="0" smtClean="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ru-RU" sz="1800" dirty="0" smtClean="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ru-RU" sz="1600" dirty="0" smtClean="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ru-RU" sz="1400" dirty="0" smtClean="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200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629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4426297"/>
            <a:ext cx="5384800" cy="1699866"/>
          </a:xfrm>
        </p:spPr>
        <p:txBody>
          <a:bodyPr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lang="ru-RU" sz="2000" dirty="0" smtClean="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ru-RU" sz="1800" dirty="0" smtClean="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ru-RU" sz="1600" dirty="0" smtClean="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ru-RU" sz="1400" dirty="0" smtClean="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200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629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3C7FC180-4598-4BB8-A507-6E58FC22261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21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колонка + 1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599" y="2346583"/>
            <a:ext cx="6691184" cy="392404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lang="ru-RU" dirty="0" smtClean="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ru-RU" dirty="0" smtClean="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ru-RU" dirty="0" smtClean="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ru-RU" dirty="0" smtClean="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629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545918" y="2360173"/>
            <a:ext cx="4048753" cy="3892048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4301478B-169C-4961-8CC3-DA1C00B9EC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20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880122E0-6DB1-466D-8784-05370A669A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2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8"/>
          </a:xfr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 anchorCtr="0">
            <a:noAutofit/>
          </a:bodyPr>
          <a:lstStyle>
            <a:lvl1pPr marL="0" indent="0" algn="ctr">
              <a:buNone/>
              <a:defRPr lang="en-US" sz="1400" dirty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Город, год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3428463"/>
            <a:ext cx="8534400" cy="1104339"/>
          </a:xfr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algn="ctr">
              <a:defRPr lang="en-US" dirty="0"/>
            </a:lvl1pPr>
          </a:lstStyle>
          <a:p>
            <a:r>
              <a:rPr lang="ru-RU" dirty="0"/>
              <a:t>Основной вариант титульного слайда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849607"/>
            <a:ext cx="8534400" cy="769441"/>
          </a:xfr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FontTx/>
              <a:buNone/>
              <a:defRPr lang="en-US" sz="1800" dirty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27E05E0-185C-407E-BC9C-6299F49E3D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50" y="0"/>
            <a:ext cx="61089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0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9591" y="1329895"/>
            <a:ext cx="7953917" cy="1985292"/>
          </a:xfrm>
        </p:spPr>
        <p:txBody>
          <a:bodyPr anchor="b"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Второй вариант титульного слайда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20929" y="3429000"/>
            <a:ext cx="7954433" cy="220345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lang="en-US" dirty="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E3A9EDA-9A7F-4B84-AC2A-94D137604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921" y="1621969"/>
            <a:ext cx="3005079" cy="52360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CDE9940-50C8-4ADD-95BB-EE97E03E5C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56721" cy="132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8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791396"/>
            <a:ext cx="12192000" cy="6066604"/>
          </a:xfrm>
        </p:spPr>
        <p:txBody>
          <a:bodyPr anchor="ctr"/>
          <a:lstStyle>
            <a:lvl1pPr algn="ctr">
              <a:defRPr lang="en-US" dirty="0"/>
            </a:lvl1pPr>
          </a:lstStyle>
          <a:p>
            <a:r>
              <a:rPr lang="ru-RU" dirty="0"/>
              <a:t>Добавьте свой готовый фон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853" y="1236510"/>
            <a:ext cx="3617659" cy="2192491"/>
          </a:xfrm>
        </p:spPr>
        <p:txBody>
          <a:bodyPr anchor="t" anchorCtr="0"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Третий вариант титульного слайда</a:t>
            </a:r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EBEC25B7-C3B9-437E-A4F9-DF0A8A8B6DB9}"/>
              </a:ext>
            </a:extLst>
          </p:cNvPr>
          <p:cNvSpPr/>
          <p:nvPr/>
        </p:nvSpPr>
        <p:spPr bwMode="auto">
          <a:xfrm>
            <a:off x="0" y="0"/>
            <a:ext cx="12192000" cy="7913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183B911A-2292-447A-BAB1-5860E09C01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3288" y="614363"/>
            <a:ext cx="6208712" cy="360362"/>
          </a:xfr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r">
              <a:buNone/>
              <a:defRPr sz="1600"/>
            </a:lvl1pPr>
            <a:lvl5pPr marL="1828800" indent="0">
              <a:buNone/>
              <a:defRPr/>
            </a:lvl5pPr>
          </a:lstStyle>
          <a:p>
            <a:r>
              <a:rPr lang="ru-RU" dirty="0"/>
              <a:t>Имя и контактные данные автора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F345E18-D99B-4DA0-B73A-13C75DE9FF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302"/>
            <a:ext cx="1588314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0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09600" y="2680372"/>
            <a:ext cx="10972800" cy="827311"/>
          </a:xfr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>
              <a:defRPr lang="en-US" dirty="0"/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716939"/>
            <a:ext cx="10972800" cy="792162"/>
          </a:xfr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FontTx/>
              <a:buNone/>
              <a:defRPr lang="en-US" dirty="0"/>
            </a:lvl1pPr>
            <a:lvl2pPr marL="457200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1999F50-E2C2-40FA-A165-9505847343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16" y="0"/>
            <a:ext cx="4548368" cy="268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7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2328177"/>
            <a:ext cx="8365245" cy="379798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dirty="0"/>
            </a:lvl1pPr>
            <a:lvl3pPr>
              <a:defRPr lang="ru-RU" sz="2000" dirty="0"/>
            </a:lvl3pPr>
            <a:lvl4pPr>
              <a:defRPr lang="ru-RU" sz="1800" dirty="0"/>
            </a:lvl4pPr>
            <a:lvl5pPr>
              <a:defRPr lang="ru-RU" sz="1600" dirty="0"/>
            </a:lvl5pPr>
            <a:lvl6pPr>
              <a:defRPr lang="en-US" sz="1400" dirty="0"/>
            </a:lvl6pPr>
          </a:lstStyle>
          <a:p>
            <a:pPr lvl="0"/>
            <a:r>
              <a:rPr lang="ru-RU" dirty="0"/>
              <a:t>Изложите здесь основные тезисы раздела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  <a:p>
            <a:pPr lvl="5"/>
            <a:r>
              <a:rPr lang="ru-RU" dirty="0"/>
              <a:t>Пятый уровень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036890F-EE2F-4D90-9923-5FF680BE39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17541" r="75247" b="22118"/>
          <a:stretch/>
        </p:blipFill>
        <p:spPr>
          <a:xfrm>
            <a:off x="10284823" y="1995908"/>
            <a:ext cx="1907177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0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дна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2346583"/>
            <a:ext cx="10972800" cy="3779581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24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4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8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629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27FF9E19-4F63-434C-A72B-1678B98481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38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2346583"/>
            <a:ext cx="5384800" cy="3779581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24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4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8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629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2346583"/>
            <a:ext cx="5384800" cy="3779581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24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4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8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629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5977A830-3C0C-425D-9789-28287FA653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67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онка + 2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599" y="2346583"/>
            <a:ext cx="6691184" cy="392404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24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4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8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629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545917" y="2346325"/>
            <a:ext cx="4036483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545917" y="4384675"/>
            <a:ext cx="4036483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664"/>
            <a:ext cx="10972800" cy="827087"/>
          </a:xfrm>
        </p:spPr>
        <p:txBody>
          <a:bodyPr/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6642808-6014-4E9D-A689-5F3962E4EE0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5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9931"/>
            <a:ext cx="10972800" cy="386623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74357" y="439284"/>
            <a:ext cx="62080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mtClean="0">
                <a:solidFill>
                  <a:schemeClr val="accent3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08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lang="en-US" sz="3600" b="1" i="0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lang="ru-RU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12192000" cy="7913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9931"/>
            <a:ext cx="109728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C66355F7-4A85-495B-983E-B57FC436A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83957" y="614279"/>
            <a:ext cx="6208043" cy="360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r">
              <a:defRPr lang="ru-RU" dirty="0" smtClean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раздела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6897E2B-A4DB-47EA-8AD9-E3902EF87B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302"/>
            <a:ext cx="1588314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6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lang="en-US" sz="3200" b="1" i="0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lang="ru-RU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="" xmlns:a16="http://schemas.microsoft.com/office/drawing/2014/main" id="{643A8E22-290A-40B5-83DD-80EA5F8178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Лянтор,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89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30">
        <p:cover/>
      </p:transition>
    </mc:Choice>
    <mc:Fallback xmlns="">
      <p:transition spd="slow" advTm="203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Информационные системы управления качеством в автоматизированных и автоматических производствах : учебное пособие / А.Л.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Галиновский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С.В. Бочкарев, И.Н. Кравченко [и др.] ; под ред. А.Л.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Галиновского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— Москва : ИНФРА-М,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— 284 с. — (Среднее профессиональное образование). - ISBN 978-5-16-015662-0. - Текст 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непосредственный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074" name="Picture 2" descr="C:\Users\Библиотекарь\Downloads\17005499230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00" y="2336800"/>
            <a:ext cx="2578612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38625" y="2216646"/>
            <a:ext cx="72771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учебном пособии изложен материал для освоения и закрепления теоретических основ управления качеством в автоматизированных и автоматических производствах, связанный с получением навыков практического и самостоятельного исследования эффективного функционирования производственных процессов на основе применения современных методов контроля и анализа качества. Рассмотрены вопросы определения источников информации для проведения статистических исследований; случайные величины, их числовые характеристики и кривые распределения; современные методы контроля и анализа качества. По каждой из рассматриваемых тем приведены практические примеры, необходимые для выполнения самостоятельной расчетной работы, в том числе на основе программы «STATISTICA 12». Для многоаспектного изучения вопросов управления качеством расширен функционал программы «STATISTICA 12» на основе встроенного языка программирования и редактора формул. Для студентов учреждений среднего профессионального образования, обучающихся по техническим специальностям.</a:t>
            </a:r>
          </a:p>
        </p:txBody>
      </p:sp>
    </p:spTree>
    <p:extLst>
      <p:ext uri="{BB962C8B-B14F-4D97-AF65-F5344CB8AC3E}">
        <p14:creationId xmlns:p14="http://schemas.microsoft.com/office/powerpoint/2010/main" val="156134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6171">
        <p:cover/>
      </p:transition>
    </mc:Choice>
    <mc:Fallback xmlns="">
      <p:transition spd="slow" advTm="16171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Иванов, А. А. Автоматизация технологических процессов и производств : учебное пособие / А.А. Иванов.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2-е изд.,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и доп.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Москва : ФОРУМ : ИНФРА-М, 2023.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224 с.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(Среднее профессиональное образование).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ISBN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978-5-00091-521-9.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Текст 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непосредственный.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Библиотекарь\Downloads\17005499230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09" y="2193925"/>
            <a:ext cx="2561395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57625" y="2153574"/>
            <a:ext cx="785812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учебном пособии излагается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материал по дисциплине «Автоматизация технологических процессов и производств», рассматриваются концепции комплексно-автоматизированного производства и структура интегрированной производственной системы, включающей стратегический, тактический и исполнительный уровни планирования и управления. Приводятся подробные схемы материальных и информационных потоков интегрированных систем, а также диаграммы и зоны эффективной автоматизации. Сформулированы организационно-технологические основы комплексной автоматизации массового и мелкосерийного производства. Предложена методика расчета технико-экономических показателей автоматизированных производств, таких как производительность, надежность и экономическая оценка эффективности внедрения новой техники. Представлены математические методы оптимизации основных критериев по результатам имитационного моделирования сложных технических систем. Предназначен для студентов, обучающихся по учебным программам бакалавров, дипломированных специалистов и магистров, преподавателей технических вузов, а также конструкторов, технологов и ученых, занимающихся проблемой комплексной автоматизации сборки.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03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6317">
        <p:cover/>
      </p:transition>
    </mc:Choice>
    <mc:Fallback xmlns="">
      <p:transition spd="slow" advTm="16317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Виноградов, В. М. Автоматизация технологических процессов и производств. Введение в специальность : учебное пособие / В.М. Виноградов, А.А. Черепахин.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Москва : ФОРУМ : ИНФРА-М, 2023.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161 с. — (Среднее профессиональное образование). - ISBN 978-5-00091-536-3. - Текст 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непосредственный.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Библиотекарь\Downloads\1700549923068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94" y="2241550"/>
            <a:ext cx="2641774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29050" y="2591991"/>
            <a:ext cx="77533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учебном пособии рассмотрены этапы развития техники, машиностроения и автоматизации производства как основы проектирования технологических машин и комплексов. Приведены примеры оригинальных проектных решений по автоматизирующему оборудованию и в целом по современным технологическим комплексам в машиностроении. Учебное пособие предназначено для студентов учреждений среднего профессионального образования, обучающихся по специальностям 15.02.07 «Автоматизация технологических процессов и производств» и 15.02.08 «Технология машиностроения».</a:t>
            </a:r>
          </a:p>
        </p:txBody>
      </p:sp>
    </p:spTree>
    <p:extLst>
      <p:ext uri="{BB962C8B-B14F-4D97-AF65-F5344CB8AC3E}">
        <p14:creationId xmlns:p14="http://schemas.microsoft.com/office/powerpoint/2010/main" val="260262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9671">
        <p:cover/>
      </p:transition>
    </mc:Choice>
    <mc:Fallback xmlns="">
      <p:transition spd="slow" advTm="9671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Келим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 Ю. М. Контроль и метрологическое обеспечение средств и систем автоматизации: учебник для СПО / Ю. М.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Келим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– 3-е изд., стер. – Москва : Издательский центр «Академия», 2019. – 352 с.  - ISBN 978 – 5 – 4468– 7509 – 2. -  Текст : непосредственный.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Библиотекарь\Downloads\17005615271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96" y="2543175"/>
            <a:ext cx="2489803" cy="368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3857626" y="3484564"/>
            <a:ext cx="7524750" cy="827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200" b="1" i="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Данный учебник создан в соответствии с Федеральным государственным образовательным стандартам  среднего профессионального образования по специальности «Автоматизация технологических процессов и производств (по отраслям). Изложены основы построения систем автоматического управления и сведения об элементах автоматики, из которых такие системы формируются; рассмотрены схемы, конструкции и технические характеристики электрических датчиков различного типа, коммутационных, электромеханических элементов, используемых в системах автоматики, полупроводниковых, магнитных  и электромашинных усилителей, цифровых и специальных элементов автоматики, кратко освещены основы теории систем автоматического управления.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66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605">
        <p:cover/>
      </p:transition>
    </mc:Choice>
    <mc:Fallback xmlns="">
      <p:transition spd="slow" advTm="8605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7700" y="1303339"/>
            <a:ext cx="10972800" cy="827087"/>
          </a:xfrm>
        </p:spPr>
        <p:txBody>
          <a:bodyPr>
            <a:normAutofit fontScale="90000"/>
          </a:bodyPr>
          <a:lstStyle/>
          <a:p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Хромоин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К. Электротехнические измерения : учебное пособие / П. К.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Хромоин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- 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3-е изд.,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и доп.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Москва : ФОРУМ, ИНФРА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М, 2019.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288  с. -  (Среднее профессиональное образование). - ISBN 978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- 5 – 00091-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462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5. -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Текст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непосредственный.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C:\Users\Библиотекарь\Downloads\17005615271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78" y="2575560"/>
            <a:ext cx="2347015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81475" y="2906316"/>
            <a:ext cx="66675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Учебное пособие предназначено для формирования необходимых профессиональных компетенций электротехника при пользовании измерительными приборами и оптимизации выбора измерительного оборудования. Содержание соответствует программе учреждений среднего профессионального образования по специальности «Монтаж, наладка и эксплуатация электрооборудования промышленных и гражданских зданий». Пособие может быть полезно студентам смежных специальностей, программа образования которых включает вопросы измерений в энергетических системах с напряжением до 1000 В и в низкочастотных электрических цепях.</a:t>
            </a:r>
          </a:p>
        </p:txBody>
      </p:sp>
    </p:spTree>
    <p:extLst>
      <p:ext uri="{BB962C8B-B14F-4D97-AF65-F5344CB8AC3E}">
        <p14:creationId xmlns:p14="http://schemas.microsoft.com/office/powerpoint/2010/main" val="388950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8">
        <p:cover/>
      </p:transition>
    </mc:Choice>
    <mc:Fallback xmlns="">
      <p:transition spd="slow" advTm="10008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Славинский, 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 Электротехника с основами электроники :   учебное пособие / А. К.  Славинский, И. С Туревский.– Москва : ИД «ФОРУМ» : ИНФРА – М, 2019. – 448  с. -  (Среднее профессиональное образование). - ISBN 978 – 5 – 8199– 0747 – 4. – Текст : непосредственный.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7976" y="3228096"/>
            <a:ext cx="77533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учебном пособии рассмотрены этапы развития техники, машиностроения и автоматизации производства как основы проектирования технологических машин и комплексов. Приведены примеры оригинальных проектных решений по автоматизирующему оборудованию и в целом по современным технологическим комплексам в машиностроении. Учебное пособие предназначено для студентов учреждений среднего профессионального образования, обучающихся по специальностям 15.02.07 «Автоматизация технологических процессов и производств» и 15.02.08 «Технология машиностроения».</a:t>
            </a:r>
          </a:p>
        </p:txBody>
      </p:sp>
      <p:pic>
        <p:nvPicPr>
          <p:cNvPr id="9218" name="Picture 2" descr="C:\Users\Библиотекарь\Downloads\17005615271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06" y="2514647"/>
            <a:ext cx="2302193" cy="364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80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635">
        <p:cover/>
      </p:transition>
    </mc:Choice>
    <mc:Fallback xmlns="">
      <p:transition spd="slow" advTm="10635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06475"/>
            <a:ext cx="1068705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№08/2021 №08 за 2021 год - онлайн-версия журнала, купить и скачать электронную версию журнала Автоматизация, телемеханизация и связь в нефтяной промышленности. Агентство подписки &quot;Деловая пресс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4196">
            <a:off x="657431" y="2197003"/>
            <a:ext cx="2979300" cy="4176464"/>
          </a:xfrm>
          <a:prstGeom prst="rect">
            <a:avLst/>
          </a:prstGeom>
          <a:noFill/>
          <a:ln>
            <a:solidFill>
              <a:schemeClr val="accent1">
                <a:alpha val="98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267200" y="2269299"/>
            <a:ext cx="71056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страницах журнала публикуются материалы об отечественных и зарубежных достижениях в области разработки, создания, монтажа, наладки, эксплуатации и сервисного обслуживания средств измерений, автоматизации, телемеханизации и связи, а также их метрологического обеспечения. Освещаются вопросы создания и эксплуатации автоматизированных систем управления технологическими процессами, современных систем связи, информационно-измерительных систем, систем автоматизированного проектирования. Найдут отражение вопросы компьютеризации профессионального обучения, автоматизации рабочих мест на базе ПЭВМ, а также проблемы математического моделирования и программного обеспечения, создания и ведения банков и баз данных. Журнал осуществляет информационную поддержку научно-технических мероприятий, на его страницах публикуется информация о международных и отечественных выставках, конференциях, семинарах, совещаниях в области автоматизации, телемеханизации и связи. </a:t>
            </a:r>
          </a:p>
        </p:txBody>
      </p:sp>
    </p:spTree>
    <p:extLst>
      <p:ext uri="{BB962C8B-B14F-4D97-AF65-F5344CB8AC3E}">
        <p14:creationId xmlns:p14="http://schemas.microsoft.com/office/powerpoint/2010/main" val="406132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6">
        <p:cover/>
      </p:transition>
    </mc:Choice>
    <mc:Fallback xmlns="">
      <p:transition spd="slow" advTm="2006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nfojournal.ru/wp-content/uploads/2021/09/info_6_2021-217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251">
            <a:off x="669921" y="2232208"/>
            <a:ext cx="2996718" cy="4142928"/>
          </a:xfrm>
          <a:prstGeom prst="rect">
            <a:avLst/>
          </a:prstGeom>
          <a:noFill/>
          <a:ln>
            <a:solidFill>
              <a:schemeClr val="accent1">
                <a:alpha val="97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Информатика и образование : научно – методический журнал / учредители Российская академия образования, Издательство «Образование и информатика». – </a:t>
            </a:r>
            <a:r>
              <a:rPr lang="ru-RU" sz="1600" b="1" dirty="0" err="1"/>
              <a:t>Ежемес</a:t>
            </a:r>
            <a:r>
              <a:rPr lang="ru-RU" sz="1600" b="1" dirty="0"/>
              <a:t>. – </a:t>
            </a:r>
            <a:r>
              <a:rPr lang="ru-RU" sz="1600" b="1" dirty="0" smtClean="0"/>
              <a:t>2019 </a:t>
            </a:r>
            <a:r>
              <a:rPr lang="ru-RU" sz="1600" b="1" dirty="0"/>
              <a:t>– 2021. -– ISSN 0234 – 0453. – Текст : непосредственный</a:t>
            </a:r>
            <a:r>
              <a:rPr lang="ru-RU" sz="16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05350" y="270182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Научно – методический журнал по методике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преподавания</a:t>
            </a:r>
            <a:r>
              <a:rPr lang="ru-RU" dirty="0"/>
              <a:t>  информатики и информатизации образования. На страницах журнала можно найти статьи по общим вопросам информатики,  по вопросам передачи педагогического опыта,   много практического материала. Журнал  издаётся с августа 1986 года  и входит в Перечень российских рецензируемых научных изданий ВАК. </a:t>
            </a:r>
          </a:p>
        </p:txBody>
      </p:sp>
    </p:spTree>
    <p:extLst>
      <p:ext uri="{BB962C8B-B14F-4D97-AF65-F5344CB8AC3E}">
        <p14:creationId xmlns:p14="http://schemas.microsoft.com/office/powerpoint/2010/main" val="349864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6">
        <p:cover/>
      </p:transition>
    </mc:Choice>
    <mc:Fallback xmlns="">
      <p:transition spd="slow" advTm="2006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8596F4-BECC-4C9B-8BF6-370CFBC4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1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18">
        <p:cover/>
      </p:transition>
    </mc:Choice>
    <mc:Fallback xmlns="">
      <p:transition spd="slow" advTm="618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s://vuzopedia.ru/storage/app/uploads/public/64b/7bc/2cc/64b7bc2ccb8870898335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1" y="2429054"/>
            <a:ext cx="6078360" cy="4057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04900" y="1228725"/>
            <a:ext cx="9353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15.02.14 </a:t>
            </a:r>
          </a:p>
          <a:p>
            <a:pPr algn="ctr"/>
            <a:r>
              <a:rPr lang="ru-RU" sz="2400" b="1" dirty="0" smtClean="0"/>
              <a:t>Оснащение средствами автоматизации технологических процессов производств (по отраслям)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5526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1">
        <p:cover/>
      </p:transition>
    </mc:Choice>
    <mc:Fallback xmlns="">
      <p:transition spd="slow" advTm="4001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4426" y="1323975"/>
            <a:ext cx="9934574" cy="5218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Специальность «Оснащение средствами автоматизации технологических процессов и производств (по отраслям) сегодня входит в ТОП-50 наиболее перспективных и востребованных на рынке труда профессий, которая предусматривает работу с различными системами автоматизации. Такие рабочие занимаются проектированием, разработкой, внедрением, сборкой и техническим обслуживанием средств и систем автоматизации. </a:t>
            </a:r>
          </a:p>
          <a:p>
            <a:pPr algn="just">
              <a:lnSpc>
                <a:spcPct val="15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Специалист данного направления востребован в различных отраслях промышленности. Он отвечает за внедрение инноваций: проектирование и контроль автоматизированных систем, которые позволяют управлять производственным процессом без непосредственного участия человека.</a:t>
            </a:r>
          </a:p>
          <a:p>
            <a:pPr algn="just">
              <a:lnSpc>
                <a:spcPct val="15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зависимости от направления трудоустройства, специалист может работать как непосредственно в цехе по сборке и монтажу данных систем, имея отдельное рабочее место, так и осуществлять монтажные, пуско-наладочные операции непосредственно на месте объекта эксплуатации.</a:t>
            </a: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Данная профессия – это отличный выбор, чтобы получить качественное образование, чтобы начать работать на современном оборудовании, и при этом получать достойную зарплату.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77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8725">
        <p:cover/>
      </p:transition>
    </mc:Choice>
    <mc:Fallback xmlns="">
      <p:transition spd="slow" advTm="18725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81024" y="893763"/>
            <a:ext cx="10829925" cy="1143000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Гуреева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М.А. Правовое обеспечение профессиональной деятельности : учебник / М. А.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Гуреева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Москва : ФОРУМ : ИНФРА-М, 2021. - 239 с. - (Среднее профессиональное образование). - ISBN 978-5-16-013556-4. - Текст : непосредственный.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75" y="2376198"/>
            <a:ext cx="2592288" cy="3755968"/>
          </a:xfrm>
          <a:prstGeom prst="rect">
            <a:avLst/>
          </a:prstGeom>
          <a:noFill/>
          <a:ln w="9525">
            <a:solidFill>
              <a:schemeClr val="tx1">
                <a:alpha val="94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010025" y="2259708"/>
            <a:ext cx="6886575" cy="387245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учебном пособии рассмотрены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понятия правового обеспечения сферы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на основе анализа отраслей системы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права: гражданского, предпринимательского, трудового,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финансового. Учебник подготовлен в соответствии с примерной программой учебной дисциплины «Правовое обеспечение профессиональной деятельности» для студентов образовательных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профессионального образования, обучающихся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техническим специальностям. В учебнике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рассматриваются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правового регулирования предпринимательской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экономики, финансов, разрешения экономических споров,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правоотношений, административных правонарушений, социальной защиты граждан и административно-правовой ответственности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38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6366">
        <p:cover/>
      </p:transition>
    </mc:Choice>
    <mc:Fallback xmlns="">
      <p:transition spd="slow" advTm="16366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80928" y="955973"/>
            <a:ext cx="8712968" cy="100811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Шишмарев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В. Ю. Метрология, стандартизация и сертификация : учебник / В. Ю.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Шишмарев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- Ростов-на-Дону : Феникс, 2019. - 429 с. - (Среднее профессиональное образование. Соответствует ФГОС). - ISBN 978-5-222-29372-0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 - Текст: непосредственный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Метрология, стандартизация и сертификация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5769">
            <a:off x="757878" y="2349118"/>
            <a:ext cx="2405526" cy="3750264"/>
          </a:xfrm>
          <a:prstGeom prst="rect">
            <a:avLst/>
          </a:prstGeom>
          <a:noFill/>
          <a:ln>
            <a:solidFill>
              <a:schemeClr val="tx1">
                <a:alpha val="96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62400" y="2555081"/>
            <a:ext cx="70294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учебнике изложена история метрологии, стандартизации и сертификации. Приводятся особенности стандартизации и сертификации в России, затрагиваются вопросы деятельности отечественных и зарубежных организаций по стандартизации, единства измерений, организации метрологического обеспечения производства, разработки и применения стандартов. Пособие имеет четыре главы, каждая 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которых согласованы друг с другом.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Профессия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«Метролог»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входит в список 50 наиболее востребованных на рынке труда новых и перспективных профессий, требующих среднего профессионального образования (ТОП-50).</a:t>
            </a:r>
          </a:p>
        </p:txBody>
      </p:sp>
    </p:spTree>
    <p:extLst>
      <p:ext uri="{BB962C8B-B14F-4D97-AF65-F5344CB8AC3E}">
        <p14:creationId xmlns:p14="http://schemas.microsoft.com/office/powerpoint/2010/main" val="280277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6422">
        <p:cover/>
      </p:transition>
    </mc:Choice>
    <mc:Fallback xmlns="">
      <p:transition spd="slow" advTm="16422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76325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Муравьёв. С. Н. Инженерная графика : учебник для студентов учреждений среднего профессионального образования / С. Н. Муравьев, Ф. И.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Пуйческу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 А. Чванова. - 4-е изд., стер. - Москва : Академия, 2020. - 319, [1] с. : ил. - (Профессиональное образование. ТОП 50). - ISBN 978-5-4468-8673-9. - Текст : непосредственный.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25" y="2597299"/>
            <a:ext cx="2664296" cy="3981048"/>
          </a:xfrm>
          <a:prstGeom prst="rect">
            <a:avLst/>
          </a:prstGeom>
          <a:noFill/>
          <a:ln w="9525">
            <a:solidFill>
              <a:schemeClr val="tx1">
                <a:alpha val="96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171949" y="2740174"/>
            <a:ext cx="67532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Учебник подготовлен в соответствии с требованиями Федерального Государственного образовательного стандарта среднего профессионального образования по техническим специальностям. Учебное издание в полной  мере может быть использовано для реализации программ среднего профессионального образования по специальностям из списка ТОП-50 при изучении общепрофессиональной дисциплины «Инженерная графика». Рассмотрен курс инженерной графики, готовящий студентов к выполнению и чтению чертежей и схем, составляющих основу современного производства. Для студентов учреждений среднего профессионального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15472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1741">
        <p:cover/>
      </p:transition>
    </mc:Choice>
    <mc:Fallback xmlns="">
      <p:transition spd="slow" advTm="11741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" y="1236664"/>
            <a:ext cx="10972800" cy="1039811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Чечевицына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Л.Н.  Экономика организации : учебное пособие для студентов образовательных учреждений среднего профессионального образования / Л. Н.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Чечевицына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Е. В.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Хачадурова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- 3-е изд. - Ростов-на-Дону : Феникс, 2020. - 382 с. - (Среднее профессиональное образование). - ISBN 978-5-222-32951-1 . - Текст : непосредственный.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606790"/>
            <a:ext cx="2568500" cy="3945265"/>
          </a:xfrm>
          <a:prstGeom prst="rect">
            <a:avLst/>
          </a:prstGeom>
          <a:noFill/>
          <a:ln>
            <a:solidFill>
              <a:schemeClr val="accent1">
                <a:alpha val="98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3990974" y="2003719"/>
            <a:ext cx="6962776" cy="42435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переработано и дополнено с учетом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государственного образовательного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третьего поколения (ФГОС СПО). Внесены дополнения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в Гражданском кодексе, Трудовом и Налоговом законодательстве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учебного пособия заключается в том, чтобы показать изменения в развитии хозяйствующих субъектов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рынка. Изложены основные вопросы, связанные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в условиях рыночной экономики. Рассмотрены механизм функционирования и организационно-правовые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ее внешняя среда, вопросы организации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процесса. Представлена развернутая характеристика основного и оборотного капитала, персонала организации,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использования и оплаты труда. Изложены вопросы ценообразования, себестоимости и финансовых результатов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пособии содержится не только информационно-познавательный материал, но и методический: основные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самопроверки и итоговый тест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31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9801">
        <p:cover/>
      </p:transition>
    </mc:Choice>
    <mc:Fallback xmlns="">
      <p:transition spd="slow" advTm="19801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Гидравлика, пневматика и термодинамика : курс лекций / под общ. ред. В. М. Филина. - Москва : ФОРУМ : ИНФРА-М, 2021. - 318 с. : ил. - (Среднее профессиональное образование). - ISBN 978-5-16-013825-1. - Текст 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непосредственный.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Филин В.М. &quot;Гидравлика, пневматика и термодинамика&quot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5" y="2498725"/>
            <a:ext cx="2518092" cy="3924300"/>
          </a:xfrm>
          <a:prstGeom prst="rect">
            <a:avLst/>
          </a:prstGeom>
          <a:noFill/>
          <a:ln>
            <a:solidFill>
              <a:schemeClr val="accent1">
                <a:alpha val="98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4157859" y="2537867"/>
            <a:ext cx="6633966" cy="4569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anose="05000000000000000000" pitchFamily="2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учебнике приведены основные законы гидростатики и гидродинамики, основные типы насосов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гидродвигателей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гидроприводов,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пневмоприводов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Рассмотрены теоретические основы термодинамики, принципиальные схемы и основы расчета комбинированных приводов. Курс лекций соответствует примерной программе учебной дисциплины «Гидравлика, пневматика и термодинамика». Может быть использован во всех образовательных учреждениях очного и заочного обучения, где изучается дисциплина «Гидравлика, пневматика и термодинамика». Для студентов среднего профессионального образования, обучающихся по специальности «Автоматизация технологических процессов и производств».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60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964">
        <p:cover/>
      </p:transition>
    </mc:Choice>
    <mc:Fallback xmlns="">
      <p:transition spd="slow" advTm="10964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Шишов, О. В. Технические средства автоматизации и управления : учебное пособие / О.В. Шишов.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Москва : ИНФРА-М,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2023. - 396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с. + Доп. материалы [Электронный ресурс].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(Среднее профессиональное образование). - ISBN 978-5-16-015283-7. - Текст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непосредственный.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Библиотекарь\Downloads\1700549923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27" y="2658721"/>
            <a:ext cx="2233423" cy="348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743324" y="2468820"/>
            <a:ext cx="7477126" cy="39240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книге освещаются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современные технологии промышленной автоматизации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вопросы применения в системах АСУТП промышленных компьютеров и контроллеров, особенности разработки их программного обеспечения. Рассматриваются подходы к созданию распределенных систем управления, а также компоненты таких систем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программируемые логические контроллеры, промышленные цифровые сети, средства организации человеко-машинного интерфейса, устройства связи с объектом и т.д. Определяются задачи различных уровней АСУ и средства для интеграции этих уровней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SCADA- и OPC-системы. Предназначено для студентов учреждений среднего профессионального образования, обучающихся по техническим специальностям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288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707">
        <p:cover/>
      </p:transition>
    </mc:Choice>
    <mc:Fallback xmlns="">
      <p:transition spd="slow" advTm="13707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рпоративный стиль ЛНТ">
  <a:themeElements>
    <a:clrScheme name="Филиалы ЮГУ">
      <a:dk1>
        <a:srgbClr val="00629B"/>
      </a:dk1>
      <a:lt1>
        <a:srgbClr val="FFFFFF"/>
      </a:lt1>
      <a:dk2>
        <a:srgbClr val="00629B"/>
      </a:dk2>
      <a:lt2>
        <a:srgbClr val="FFFFFF"/>
      </a:lt2>
      <a:accent1>
        <a:srgbClr val="00629B"/>
      </a:accent1>
      <a:accent2>
        <a:srgbClr val="008755"/>
      </a:accent2>
      <a:accent3>
        <a:srgbClr val="A7A8AA"/>
      </a:accent3>
      <a:accent4>
        <a:srgbClr val="101820"/>
      </a:accent4>
      <a:accent5>
        <a:srgbClr val="00629B"/>
      </a:accent5>
      <a:accent6>
        <a:srgbClr val="008755"/>
      </a:accent6>
      <a:hlink>
        <a:srgbClr val="A7A8AA"/>
      </a:hlink>
      <a:folHlink>
        <a:srgbClr val="101820"/>
      </a:folHlink>
    </a:clrScheme>
    <a:fontScheme name="Югорский государственный университет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Корпоративный стиль ЛНТ" id="{326F4C87-3010-483B-873A-B4E92FF0CC7E}" vid="{3FD5DA98-A6D7-4A99-B991-263D6D05E861}"/>
    </a:ext>
  </a:extLst>
</a:theme>
</file>

<file path=ppt/theme/theme2.xml><?xml version="1.0" encoding="utf-8"?>
<a:theme xmlns:a="http://schemas.openxmlformats.org/drawingml/2006/main" name="Основные макеты">
  <a:themeElements>
    <a:clrScheme name="Югорский государственный университет">
      <a:dk1>
        <a:srgbClr val="00629B"/>
      </a:dk1>
      <a:lt1>
        <a:srgbClr val="FFFFFF"/>
      </a:lt1>
      <a:dk2>
        <a:srgbClr val="00629B"/>
      </a:dk2>
      <a:lt2>
        <a:srgbClr val="FFFFFF"/>
      </a:lt2>
      <a:accent1>
        <a:srgbClr val="008755"/>
      </a:accent1>
      <a:accent2>
        <a:srgbClr val="A7A8AA"/>
      </a:accent2>
      <a:accent3>
        <a:srgbClr val="6B3077"/>
      </a:accent3>
      <a:accent4>
        <a:srgbClr val="009CDE"/>
      </a:accent4>
      <a:accent5>
        <a:srgbClr val="FF6900"/>
      </a:accent5>
      <a:accent6>
        <a:srgbClr val="101820"/>
      </a:accent6>
      <a:hlink>
        <a:srgbClr val="009CDE"/>
      </a:hlink>
      <a:folHlink>
        <a:srgbClr val="6B3077"/>
      </a:folHlink>
    </a:clrScheme>
    <a:fontScheme name="Югорский государственный университет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Основной стиль презентации ЮГУ" id="{B2664E47-FE78-4B88-BD0E-9E9779EFC41A}" vid="{6E68C8F9-5164-46F7-AE45-8167F9538A7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Корпоративный стиль ЛНТ</Template>
  <TotalTime>703</TotalTime>
  <Words>1880</Words>
  <Application>Microsoft Office PowerPoint</Application>
  <PresentationFormat>Произвольный</PresentationFormat>
  <Paragraphs>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Корпоративный стиль ЛНТ</vt:lpstr>
      <vt:lpstr>Основные макеты</vt:lpstr>
      <vt:lpstr>Презентация PowerPoint</vt:lpstr>
      <vt:lpstr>Презентация PowerPoint</vt:lpstr>
      <vt:lpstr>Презентация PowerPoint</vt:lpstr>
      <vt:lpstr>Гуреева, М.А. Правовое обеспечение профессиональной деятельности : учебник / М. А. Гуреева. - Москва : ФОРУМ : ИНФРА-М, 2021. - 239 с. - (Среднее профессиональное образование). - ISBN 978-5-16-013556-4. - Текст : непосредственный.</vt:lpstr>
      <vt:lpstr> Шишмарев, В. Ю. Метрология, стандартизация и сертификация : учебник / В. Ю. Шишмарев. - Ростов-на-Дону : Феникс, 2019. - 429 с. - (Среднее профессиональное образование. Соответствует ФГОС). - ISBN 978-5-222-29372-0.  - Текст: непосредственный. </vt:lpstr>
      <vt:lpstr>Муравьёв. С. Н. Инженерная графика : учебник для студентов учреждений среднего профессионального образования / С. Н. Муравьев, Ф. И. Пуйческу, Н. А. Чванова. - 4-е изд., стер. - Москва : Академия, 2020. - 319, [1] с. : ил. - (Профессиональное образование. ТОП 50). - ISBN 978-5-4468-8673-9. - Текст : непосредственный.</vt:lpstr>
      <vt:lpstr> Чечевицына, Л.Н.  Экономика организации : учебное пособие для студентов образовательных учреждений среднего профессионального образования / Л. Н. Чечевицына, Е. В. Хачадурова. - 3-е изд. - Ростов-на-Дону : Феникс, 2020. - 382 с. - (Среднее профессиональное образование). - ISBN 978-5-222-32951-1 . - Текст : непосредственный.</vt:lpstr>
      <vt:lpstr>Гидравлика, пневматика и термодинамика : курс лекций / под общ. ред. В. М. Филина. - Москва : ФОРУМ : ИНФРА-М, 2021. - 318 с. : ил. - (Среднее профессиональное образование). - ISBN 978-5-16-013825-1. - Текст : непосредственный.</vt:lpstr>
      <vt:lpstr>Шишов, О. В. Технические средства автоматизации и управления : учебное пособие / О.В. Шишов. - Москва : ИНФРА-М, 2023. - 396 с. + Доп. материалы [Электронный ресурс]. - (Среднее профессиональное образование). - ISBN 978-5-16-015283-7. - Текст : непосредственный.</vt:lpstr>
      <vt:lpstr>Информационные системы управления качеством в автоматизированных и автоматических производствах : учебное пособие / А.Л. Галиновский, С.В. Бочкарев, И.Н. Кравченко [и др.] ; под ред. А.Л. Галиновского. — Москва : ИНФРА-М, 2023. — 284 с. — (Среднее профессиональное образование). - ISBN 978-5-16-015662-0. - Текст : непосредственный. </vt:lpstr>
      <vt:lpstr>Иванов, А. А. Автоматизация технологических процессов и производств : учебное пособие / А.А. Иванов. - 2-е изд., испр. и доп. - Москва : ФОРУМ : ИНФРА-М, 2023. - 224 с. - (Среднее профессиональное образование). - ISBN 978-5-00091-521-9. - Текст : непосредственный.</vt:lpstr>
      <vt:lpstr>Виноградов, В. М. Автоматизация технологических процессов и производств. Введение в специальность : учебное пособие / В.М. Виноградов, А.А. Черепахин. - Москва : ФОРУМ : ИНФРА-М, 2023. - 161 с. — (Среднее профессиональное образование). - ISBN 978-5-00091-536-3. - Текст : непосредственный.</vt:lpstr>
      <vt:lpstr>Келим,  Ю. М. Контроль и метрологическое обеспечение средств и систем автоматизации: учебник для СПО / Ю. М. Келим. – 3-е изд., стер. – Москва : Издательский центр «Академия», 2019. – 352 с.  - ISBN 978 – 5 – 4468– 7509 – 2. -  Текст : непосредственный. </vt:lpstr>
      <vt:lpstr>Хромоин, П. К. Электротехнические измерения : учебное пособие / П. К. Хромоин. -   3-е изд., испр. и доп. - Москва : ФОРУМ, ИНФРА - М, 2019. - 288  с. -  (Среднее профессиональное образование). - ISBN 978 - 5 – 00091- 462 - 5. -Текст : непосредственный. </vt:lpstr>
      <vt:lpstr>Славинский, А. К.  Электротехника с основами электроники :   учебное пособие / А. К.  Славинский, И. С Туревский.– Москва : ИД «ФОРУМ» : ИНФРА – М, 2019. – 448  с. -  (Среднее профессиональное образование). - ISBN 978 – 5 – 8199– 0747 – 4. – Текст : непосредственный. </vt:lpstr>
      <vt:lpstr>Презентация PowerPoint</vt:lpstr>
      <vt:lpstr>Информатика и образование : научно – методический журнал / учредители Российская академия образования, Издательство «Образование и информатика». – Ежемес. – 2019 – 2021. -– ISSN 0234 – 0453. – Текст : непосредственный.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Rudolf Fink</dc:creator>
  <cp:lastModifiedBy>Библиотекарь</cp:lastModifiedBy>
  <cp:revision>59</cp:revision>
  <dcterms:created xsi:type="dcterms:W3CDTF">2019-03-10T21:42:25Z</dcterms:created>
  <dcterms:modified xsi:type="dcterms:W3CDTF">2023-11-22T04:55:12Z</dcterms:modified>
</cp:coreProperties>
</file>